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2"/>
  </p:notesMasterIdLst>
  <p:sldIdLst>
    <p:sldId id="257" r:id="rId3"/>
    <p:sldId id="854" r:id="rId4"/>
    <p:sldId id="880" r:id="rId5"/>
    <p:sldId id="857" r:id="rId6"/>
    <p:sldId id="856" r:id="rId7"/>
    <p:sldId id="865" r:id="rId8"/>
    <p:sldId id="881" r:id="rId9"/>
    <p:sldId id="858" r:id="rId10"/>
    <p:sldId id="859" r:id="rId11"/>
    <p:sldId id="882" r:id="rId12"/>
    <p:sldId id="860" r:id="rId13"/>
    <p:sldId id="868" r:id="rId14"/>
    <p:sldId id="861" r:id="rId15"/>
    <p:sldId id="867" r:id="rId16"/>
    <p:sldId id="869" r:id="rId17"/>
    <p:sldId id="863" r:id="rId18"/>
    <p:sldId id="864" r:id="rId19"/>
    <p:sldId id="884" r:id="rId20"/>
    <p:sldId id="870" r:id="rId21"/>
    <p:sldId id="871" r:id="rId22"/>
    <p:sldId id="872" r:id="rId23"/>
    <p:sldId id="883" r:id="rId24"/>
    <p:sldId id="873" r:id="rId25"/>
    <p:sldId id="874" r:id="rId26"/>
    <p:sldId id="875" r:id="rId27"/>
    <p:sldId id="876" r:id="rId28"/>
    <p:sldId id="877" r:id="rId29"/>
    <p:sldId id="878" r:id="rId30"/>
    <p:sldId id="879"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44"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C44D27-685B-4507-BEFC-93FE589E79A2}" type="datetimeFigureOut">
              <a:rPr lang="zh-CN" altLang="en-US" smtClean="0"/>
              <a:t>2022/11/2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DAD26B-0F6B-40B0-9704-48B9E76D2DC0}" type="slidenum">
              <a:rPr lang="zh-CN" altLang="en-US" smtClean="0"/>
              <a:t>‹#›</a:t>
            </a:fld>
            <a:endParaRPr lang="zh-CN" altLang="en-US"/>
          </a:p>
        </p:txBody>
      </p:sp>
    </p:spTree>
    <p:extLst>
      <p:ext uri="{BB962C8B-B14F-4D97-AF65-F5344CB8AC3E}">
        <p14:creationId xmlns:p14="http://schemas.microsoft.com/office/powerpoint/2010/main" val="915911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DAD26B-0F6B-40B0-9704-48B9E76D2DC0}" type="slidenum">
              <a:rPr lang="zh-CN" altLang="en-US" smtClean="0"/>
              <a:t>2</a:t>
            </a:fld>
            <a:endParaRPr lang="zh-CN" altLang="en-US"/>
          </a:p>
        </p:txBody>
      </p:sp>
    </p:spTree>
    <p:extLst>
      <p:ext uri="{BB962C8B-B14F-4D97-AF65-F5344CB8AC3E}">
        <p14:creationId xmlns:p14="http://schemas.microsoft.com/office/powerpoint/2010/main" val="2580107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DAD26B-0F6B-40B0-9704-48B9E76D2DC0}" type="slidenum">
              <a:rPr lang="zh-CN" altLang="en-US" smtClean="0"/>
              <a:t>6</a:t>
            </a:fld>
            <a:endParaRPr lang="zh-CN" altLang="en-US"/>
          </a:p>
        </p:txBody>
      </p:sp>
    </p:spTree>
    <p:extLst>
      <p:ext uri="{BB962C8B-B14F-4D97-AF65-F5344CB8AC3E}">
        <p14:creationId xmlns:p14="http://schemas.microsoft.com/office/powerpoint/2010/main" val="564705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CAAEE9-2190-66BA-F36D-D64AC1090C6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770979-FC14-77CA-3C1B-4C7054BFEB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2CA87C-A4FC-7552-3650-5F08FA3FF715}"/>
              </a:ext>
            </a:extLst>
          </p:cNvPr>
          <p:cNvSpPr>
            <a:spLocks noGrp="1"/>
          </p:cNvSpPr>
          <p:nvPr>
            <p:ph type="dt" sz="half" idx="10"/>
          </p:nvPr>
        </p:nvSpPr>
        <p:spPr/>
        <p:txBody>
          <a:bodyPr/>
          <a:lstStyle/>
          <a:p>
            <a:fld id="{D3E18AA1-1EA7-4233-ACBE-29DAD7A4DB3D}" type="datetimeFigureOut">
              <a:rPr lang="zh-CN" altLang="en-US" smtClean="0"/>
              <a:t>2022/11/2</a:t>
            </a:fld>
            <a:endParaRPr lang="zh-CN" altLang="en-US"/>
          </a:p>
        </p:txBody>
      </p:sp>
      <p:sp>
        <p:nvSpPr>
          <p:cNvPr id="5" name="页脚占位符 4">
            <a:extLst>
              <a:ext uri="{FF2B5EF4-FFF2-40B4-BE49-F238E27FC236}">
                <a16:creationId xmlns:a16="http://schemas.microsoft.com/office/drawing/2014/main" id="{80C192DA-AF6F-13C7-1079-40FF08B2FD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D8D1ED-65A9-A972-D0CE-4C6688FCDF1E}"/>
              </a:ext>
            </a:extLst>
          </p:cNvPr>
          <p:cNvSpPr>
            <a:spLocks noGrp="1"/>
          </p:cNvSpPr>
          <p:nvPr>
            <p:ph type="sldNum" sz="quarter" idx="12"/>
          </p:nvPr>
        </p:nvSpPr>
        <p:spPr/>
        <p:txBody>
          <a:bodyPr/>
          <a:lstStyle/>
          <a:p>
            <a:fld id="{3BFEB330-021F-464A-8879-7AF9A217C5D1}" type="slidenum">
              <a:rPr lang="zh-CN" altLang="en-US" smtClean="0"/>
              <a:t>‹#›</a:t>
            </a:fld>
            <a:endParaRPr lang="zh-CN" altLang="en-US"/>
          </a:p>
        </p:txBody>
      </p:sp>
    </p:spTree>
    <p:extLst>
      <p:ext uri="{BB962C8B-B14F-4D97-AF65-F5344CB8AC3E}">
        <p14:creationId xmlns:p14="http://schemas.microsoft.com/office/powerpoint/2010/main" val="420780076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9B5F4-8A03-EDB8-FD1F-28659568DA8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37048D-E619-A093-2D97-4278CE0A196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3AAD3B-3453-AFC6-FAA5-79F7E5A32344}"/>
              </a:ext>
            </a:extLst>
          </p:cNvPr>
          <p:cNvSpPr>
            <a:spLocks noGrp="1"/>
          </p:cNvSpPr>
          <p:nvPr>
            <p:ph type="dt" sz="half" idx="10"/>
          </p:nvPr>
        </p:nvSpPr>
        <p:spPr/>
        <p:txBody>
          <a:bodyPr/>
          <a:lstStyle/>
          <a:p>
            <a:fld id="{D3E18AA1-1EA7-4233-ACBE-29DAD7A4DB3D}" type="datetimeFigureOut">
              <a:rPr lang="zh-CN" altLang="en-US" smtClean="0"/>
              <a:t>2022/11/2</a:t>
            </a:fld>
            <a:endParaRPr lang="zh-CN" altLang="en-US"/>
          </a:p>
        </p:txBody>
      </p:sp>
      <p:sp>
        <p:nvSpPr>
          <p:cNvPr id="5" name="页脚占位符 4">
            <a:extLst>
              <a:ext uri="{FF2B5EF4-FFF2-40B4-BE49-F238E27FC236}">
                <a16:creationId xmlns:a16="http://schemas.microsoft.com/office/drawing/2014/main" id="{DE6F3CFF-D149-B12F-00D4-55199E37AD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5237EB-B6A5-2CA9-3471-ABEE9BA18F57}"/>
              </a:ext>
            </a:extLst>
          </p:cNvPr>
          <p:cNvSpPr>
            <a:spLocks noGrp="1"/>
          </p:cNvSpPr>
          <p:nvPr>
            <p:ph type="sldNum" sz="quarter" idx="12"/>
          </p:nvPr>
        </p:nvSpPr>
        <p:spPr/>
        <p:txBody>
          <a:bodyPr/>
          <a:lstStyle/>
          <a:p>
            <a:fld id="{3BFEB330-021F-464A-8879-7AF9A217C5D1}" type="slidenum">
              <a:rPr lang="zh-CN" altLang="en-US" smtClean="0"/>
              <a:t>‹#›</a:t>
            </a:fld>
            <a:endParaRPr lang="zh-CN" altLang="en-US"/>
          </a:p>
        </p:txBody>
      </p:sp>
    </p:spTree>
    <p:extLst>
      <p:ext uri="{BB962C8B-B14F-4D97-AF65-F5344CB8AC3E}">
        <p14:creationId xmlns:p14="http://schemas.microsoft.com/office/powerpoint/2010/main" val="73414538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25E047F-688E-FF27-5569-5BC6EF04F19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644C809-D4A4-B55A-13FF-6DE013A762E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FEFCA48-705B-E554-288B-D68077514E8C}"/>
              </a:ext>
            </a:extLst>
          </p:cNvPr>
          <p:cNvSpPr>
            <a:spLocks noGrp="1"/>
          </p:cNvSpPr>
          <p:nvPr>
            <p:ph type="dt" sz="half" idx="10"/>
          </p:nvPr>
        </p:nvSpPr>
        <p:spPr/>
        <p:txBody>
          <a:bodyPr/>
          <a:lstStyle/>
          <a:p>
            <a:fld id="{D3E18AA1-1EA7-4233-ACBE-29DAD7A4DB3D}" type="datetimeFigureOut">
              <a:rPr lang="zh-CN" altLang="en-US" smtClean="0"/>
              <a:t>2022/11/2</a:t>
            </a:fld>
            <a:endParaRPr lang="zh-CN" altLang="en-US"/>
          </a:p>
        </p:txBody>
      </p:sp>
      <p:sp>
        <p:nvSpPr>
          <p:cNvPr id="5" name="页脚占位符 4">
            <a:extLst>
              <a:ext uri="{FF2B5EF4-FFF2-40B4-BE49-F238E27FC236}">
                <a16:creationId xmlns:a16="http://schemas.microsoft.com/office/drawing/2014/main" id="{D289887F-6865-8EC2-E336-A8C82FC256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894C51-BC8B-A736-1792-C64C954BB201}"/>
              </a:ext>
            </a:extLst>
          </p:cNvPr>
          <p:cNvSpPr>
            <a:spLocks noGrp="1"/>
          </p:cNvSpPr>
          <p:nvPr>
            <p:ph type="sldNum" sz="quarter" idx="12"/>
          </p:nvPr>
        </p:nvSpPr>
        <p:spPr/>
        <p:txBody>
          <a:bodyPr/>
          <a:lstStyle/>
          <a:p>
            <a:fld id="{3BFEB330-021F-464A-8879-7AF9A217C5D1}" type="slidenum">
              <a:rPr lang="zh-CN" altLang="en-US" smtClean="0"/>
              <a:t>‹#›</a:t>
            </a:fld>
            <a:endParaRPr lang="zh-CN" altLang="en-US"/>
          </a:p>
        </p:txBody>
      </p:sp>
    </p:spTree>
    <p:extLst>
      <p:ext uri="{BB962C8B-B14F-4D97-AF65-F5344CB8AC3E}">
        <p14:creationId xmlns:p14="http://schemas.microsoft.com/office/powerpoint/2010/main" val="94656078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alphaModFix amt="5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887" y="1"/>
            <a:ext cx="12192000" cy="6858000"/>
          </a:xfrm>
          <a:prstGeom prst="rect">
            <a:avLst/>
          </a:prstGeom>
        </p:spPr>
      </p:pic>
      <p:sp>
        <p:nvSpPr>
          <p:cNvPr id="9801" name="副标题 2"/>
          <p:cNvSpPr>
            <a:spLocks noGrp="1"/>
          </p:cNvSpPr>
          <p:nvPr>
            <p:ph type="subTitle" idx="1"/>
          </p:nvPr>
        </p:nvSpPr>
        <p:spPr>
          <a:xfrm>
            <a:off x="673100" y="3870255"/>
            <a:ext cx="10845800" cy="468637"/>
          </a:xfrm>
        </p:spPr>
        <p:txBody>
          <a:bodyPr anchor="ctr" anchorCtr="1">
            <a:normAutofit/>
          </a:bodyPr>
          <a:lstStyle>
            <a:lvl1pPr marL="0" indent="0" algn="ctr">
              <a:buNone/>
              <a:defRPr sz="2400">
                <a:solidFill>
                  <a:srgbClr val="38447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9802" name="标题 1"/>
          <p:cNvSpPr>
            <a:spLocks noGrp="1"/>
          </p:cNvSpPr>
          <p:nvPr>
            <p:ph type="ctrTitle"/>
          </p:nvPr>
        </p:nvSpPr>
        <p:spPr>
          <a:xfrm>
            <a:off x="673099" y="2920209"/>
            <a:ext cx="10845800" cy="894050"/>
          </a:xfrm>
        </p:spPr>
        <p:txBody>
          <a:bodyPr anchor="ctr" anchorCtr="1">
            <a:normAutofit/>
          </a:bodyPr>
          <a:lstStyle>
            <a:lvl1pPr algn="ctr">
              <a:defRPr sz="4000">
                <a:solidFill>
                  <a:schemeClr val="tx1"/>
                </a:solidFill>
              </a:defRPr>
            </a:lvl1pPr>
          </a:lstStyle>
          <a:p>
            <a:endParaRPr lang="zh-CN" altLang="en-US" dirty="0"/>
          </a:p>
        </p:txBody>
      </p:sp>
      <p:sp>
        <p:nvSpPr>
          <p:cNvPr id="12" name="文本占位符 13"/>
          <p:cNvSpPr>
            <a:spLocks noGrp="1"/>
          </p:cNvSpPr>
          <p:nvPr>
            <p:ph type="body" sz="quarter" idx="10" hasCustomPrompt="1"/>
          </p:nvPr>
        </p:nvSpPr>
        <p:spPr>
          <a:xfrm>
            <a:off x="673099" y="4394884"/>
            <a:ext cx="10845800" cy="371475"/>
          </a:xfrm>
        </p:spPr>
        <p:txBody>
          <a:bodyPr anchor="ctr">
            <a:normAutofit/>
          </a:bodyPr>
          <a:lstStyle>
            <a:lvl1pPr marL="0" indent="0" algn="ctr">
              <a:buNone/>
              <a:defRPr sz="1200" b="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署名</a:t>
            </a:r>
          </a:p>
        </p:txBody>
      </p:sp>
      <p:sp>
        <p:nvSpPr>
          <p:cNvPr id="13" name="文本占位符 13"/>
          <p:cNvSpPr>
            <a:spLocks noGrp="1"/>
          </p:cNvSpPr>
          <p:nvPr>
            <p:ph type="body" sz="quarter" idx="11" hasCustomPrompt="1"/>
          </p:nvPr>
        </p:nvSpPr>
        <p:spPr>
          <a:xfrm>
            <a:off x="673099" y="4766359"/>
            <a:ext cx="10845800" cy="371475"/>
          </a:xfrm>
        </p:spPr>
        <p:txBody>
          <a:bodyPr anchor="ctr">
            <a:normAutofit/>
          </a:bodyPr>
          <a:lstStyle>
            <a:lvl1pPr marL="0" indent="0" algn="ctr">
              <a:buNone/>
              <a:defRPr sz="1200" b="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日期</a:t>
            </a:r>
          </a:p>
        </p:txBody>
      </p:sp>
      <p:sp>
        <p:nvSpPr>
          <p:cNvPr id="8" name="Rectangle 7"/>
          <p:cNvSpPr/>
          <p:nvPr userDrawn="1"/>
        </p:nvSpPr>
        <p:spPr>
          <a:xfrm>
            <a:off x="0" y="0"/>
            <a:ext cx="381000" cy="3429000"/>
          </a:xfrm>
          <a:prstGeom prst="rect">
            <a:avLst/>
          </a:prstGeom>
          <a:solidFill>
            <a:srgbClr val="C425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9" name="Rectangle 8"/>
          <p:cNvSpPr/>
          <p:nvPr userDrawn="1"/>
        </p:nvSpPr>
        <p:spPr>
          <a:xfrm>
            <a:off x="0" y="0"/>
            <a:ext cx="381000" cy="381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nvGrpSpPr>
          <p:cNvPr id="2" name="Group 1"/>
          <p:cNvGrpSpPr/>
          <p:nvPr userDrawn="1"/>
        </p:nvGrpSpPr>
        <p:grpSpPr>
          <a:xfrm>
            <a:off x="8763001" y="6477000"/>
            <a:ext cx="3429000" cy="381000"/>
            <a:chOff x="8763001" y="6477000"/>
            <a:chExt cx="3429000" cy="381000"/>
          </a:xfrm>
        </p:grpSpPr>
        <p:sp>
          <p:nvSpPr>
            <p:cNvPr id="10" name="Rectangle 9"/>
            <p:cNvSpPr/>
            <p:nvPr userDrawn="1"/>
          </p:nvSpPr>
          <p:spPr>
            <a:xfrm rot="5400000">
              <a:off x="10287001" y="4953000"/>
              <a:ext cx="381000" cy="3429000"/>
            </a:xfrm>
            <a:prstGeom prst="rect">
              <a:avLst/>
            </a:prstGeom>
            <a:solidFill>
              <a:srgbClr val="C425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14" name="Rectangle 13"/>
            <p:cNvSpPr/>
            <p:nvPr userDrawn="1"/>
          </p:nvSpPr>
          <p:spPr>
            <a:xfrm rot="5400000">
              <a:off x="11811001" y="6477000"/>
              <a:ext cx="381000" cy="381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pic>
        <p:nvPicPr>
          <p:cNvPr id="1028" name="Picture 4" descr="http://zsjy.gzhu.edu.cn/images/pic_logo.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 r="45034" b="-7143"/>
          <a:stretch>
            <a:fillRect/>
          </a:stretch>
        </p:blipFill>
        <p:spPr bwMode="auto">
          <a:xfrm>
            <a:off x="391889" y="-1"/>
            <a:ext cx="3463289"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3087" y="-39914"/>
            <a:ext cx="1113116" cy="1113116"/>
          </a:xfrm>
          <a:prstGeom prst="rect">
            <a:avLst/>
          </a:prstGeom>
        </p:spPr>
      </p:pic>
      <p:pic>
        <p:nvPicPr>
          <p:cNvPr id="23" name="图片 2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95064" y="-19958"/>
            <a:ext cx="1484187" cy="1068614"/>
          </a:xfrm>
          <a:prstGeom prst="rect">
            <a:avLst/>
          </a:prstGeom>
        </p:spPr>
      </p:pic>
    </p:spTree>
    <p:extLst>
      <p:ext uri="{BB962C8B-B14F-4D97-AF65-F5344CB8AC3E}">
        <p14:creationId xmlns:p14="http://schemas.microsoft.com/office/powerpoint/2010/main" val="1188739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alphaModFix amt="5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887" y="1"/>
            <a:ext cx="12192000" cy="6858000"/>
          </a:xfrm>
          <a:prstGeom prst="rect">
            <a:avLst/>
          </a:prstGeom>
        </p:spPr>
      </p:pic>
      <p:sp>
        <p:nvSpPr>
          <p:cNvPr id="9801" name="副标题 2"/>
          <p:cNvSpPr>
            <a:spLocks noGrp="1"/>
          </p:cNvSpPr>
          <p:nvPr>
            <p:ph type="subTitle" idx="1"/>
          </p:nvPr>
        </p:nvSpPr>
        <p:spPr>
          <a:xfrm>
            <a:off x="673100" y="3870255"/>
            <a:ext cx="10845800" cy="468637"/>
          </a:xfrm>
        </p:spPr>
        <p:txBody>
          <a:bodyPr anchor="ctr" anchorCtr="1">
            <a:normAutofit/>
          </a:bodyPr>
          <a:lstStyle>
            <a:lvl1pPr marL="0" indent="0" algn="ctr">
              <a:buNone/>
              <a:defRPr sz="2400">
                <a:solidFill>
                  <a:srgbClr val="38447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9802" name="标题 1"/>
          <p:cNvSpPr>
            <a:spLocks noGrp="1"/>
          </p:cNvSpPr>
          <p:nvPr>
            <p:ph type="ctrTitle"/>
          </p:nvPr>
        </p:nvSpPr>
        <p:spPr>
          <a:xfrm>
            <a:off x="673099" y="2920209"/>
            <a:ext cx="10845800" cy="894050"/>
          </a:xfrm>
        </p:spPr>
        <p:txBody>
          <a:bodyPr anchor="ctr" anchorCtr="1">
            <a:normAutofit/>
          </a:bodyPr>
          <a:lstStyle>
            <a:lvl1pPr algn="ctr">
              <a:defRPr sz="4000">
                <a:solidFill>
                  <a:schemeClr val="tx1"/>
                </a:solidFill>
              </a:defRPr>
            </a:lvl1pPr>
          </a:lstStyle>
          <a:p>
            <a:endParaRPr lang="zh-CN" altLang="en-US" dirty="0"/>
          </a:p>
        </p:txBody>
      </p:sp>
      <p:sp>
        <p:nvSpPr>
          <p:cNvPr id="12" name="文本占位符 13"/>
          <p:cNvSpPr>
            <a:spLocks noGrp="1"/>
          </p:cNvSpPr>
          <p:nvPr>
            <p:ph type="body" sz="quarter" idx="10" hasCustomPrompt="1"/>
          </p:nvPr>
        </p:nvSpPr>
        <p:spPr>
          <a:xfrm>
            <a:off x="673099" y="4394884"/>
            <a:ext cx="10845800" cy="371475"/>
          </a:xfrm>
        </p:spPr>
        <p:txBody>
          <a:bodyPr anchor="ctr">
            <a:normAutofit/>
          </a:bodyPr>
          <a:lstStyle>
            <a:lvl1pPr marL="0" indent="0" algn="ctr">
              <a:buNone/>
              <a:defRPr sz="1200" b="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署名</a:t>
            </a:r>
          </a:p>
        </p:txBody>
      </p:sp>
      <p:sp>
        <p:nvSpPr>
          <p:cNvPr id="13" name="文本占位符 13"/>
          <p:cNvSpPr>
            <a:spLocks noGrp="1"/>
          </p:cNvSpPr>
          <p:nvPr>
            <p:ph type="body" sz="quarter" idx="11" hasCustomPrompt="1"/>
          </p:nvPr>
        </p:nvSpPr>
        <p:spPr>
          <a:xfrm>
            <a:off x="673099" y="4766359"/>
            <a:ext cx="10845800" cy="371475"/>
          </a:xfrm>
        </p:spPr>
        <p:txBody>
          <a:bodyPr anchor="ctr">
            <a:normAutofit/>
          </a:bodyPr>
          <a:lstStyle>
            <a:lvl1pPr marL="0" indent="0" algn="ctr">
              <a:buNone/>
              <a:defRPr sz="1200" b="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日期</a:t>
            </a:r>
          </a:p>
        </p:txBody>
      </p:sp>
      <p:sp>
        <p:nvSpPr>
          <p:cNvPr id="8" name="Rectangle 7"/>
          <p:cNvSpPr/>
          <p:nvPr userDrawn="1"/>
        </p:nvSpPr>
        <p:spPr>
          <a:xfrm>
            <a:off x="0" y="0"/>
            <a:ext cx="381000" cy="3429000"/>
          </a:xfrm>
          <a:prstGeom prst="rect">
            <a:avLst/>
          </a:prstGeom>
          <a:solidFill>
            <a:srgbClr val="C425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9" name="Rectangle 8"/>
          <p:cNvSpPr/>
          <p:nvPr userDrawn="1"/>
        </p:nvSpPr>
        <p:spPr>
          <a:xfrm>
            <a:off x="0" y="0"/>
            <a:ext cx="381000" cy="381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nvGrpSpPr>
          <p:cNvPr id="2" name="Group 1"/>
          <p:cNvGrpSpPr/>
          <p:nvPr userDrawn="1"/>
        </p:nvGrpSpPr>
        <p:grpSpPr>
          <a:xfrm>
            <a:off x="8763001" y="6477000"/>
            <a:ext cx="3429000" cy="381000"/>
            <a:chOff x="8763001" y="6477000"/>
            <a:chExt cx="3429000" cy="381000"/>
          </a:xfrm>
        </p:grpSpPr>
        <p:sp>
          <p:nvSpPr>
            <p:cNvPr id="10" name="Rectangle 9"/>
            <p:cNvSpPr/>
            <p:nvPr userDrawn="1"/>
          </p:nvSpPr>
          <p:spPr>
            <a:xfrm rot="5400000">
              <a:off x="10287001" y="4953000"/>
              <a:ext cx="381000" cy="3429000"/>
            </a:xfrm>
            <a:prstGeom prst="rect">
              <a:avLst/>
            </a:prstGeom>
            <a:solidFill>
              <a:srgbClr val="C425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14" name="Rectangle 13"/>
            <p:cNvSpPr/>
            <p:nvPr userDrawn="1"/>
          </p:nvSpPr>
          <p:spPr>
            <a:xfrm rot="5400000">
              <a:off x="11811001" y="6477000"/>
              <a:ext cx="381000" cy="381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pic>
        <p:nvPicPr>
          <p:cNvPr id="1028" name="Picture 4" descr="http://zsjy.gzhu.edu.cn/images/pic_logo.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 r="45034" b="-7143"/>
          <a:stretch>
            <a:fillRect/>
          </a:stretch>
        </p:blipFill>
        <p:spPr bwMode="auto">
          <a:xfrm>
            <a:off x="391889" y="-1"/>
            <a:ext cx="3463289"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3087" y="-39914"/>
            <a:ext cx="1113116" cy="1113116"/>
          </a:xfrm>
          <a:prstGeom prst="rect">
            <a:avLst/>
          </a:prstGeom>
        </p:spPr>
      </p:pic>
      <p:pic>
        <p:nvPicPr>
          <p:cNvPr id="23" name="图片 2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95064" y="-19958"/>
            <a:ext cx="1484187" cy="1068614"/>
          </a:xfrm>
          <a:prstGeom prst="rect">
            <a:avLst/>
          </a:prstGeom>
        </p:spPr>
      </p:pic>
    </p:spTree>
    <p:extLst>
      <p:ext uri="{BB962C8B-B14F-4D97-AF65-F5344CB8AC3E}">
        <p14:creationId xmlns:p14="http://schemas.microsoft.com/office/powerpoint/2010/main" val="1534911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Rectangle 6"/>
          <p:cNvSpPr/>
          <p:nvPr userDrawn="1"/>
        </p:nvSpPr>
        <p:spPr>
          <a:xfrm>
            <a:off x="11582401" y="381000"/>
            <a:ext cx="609600" cy="6477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8" name="Rectangle 7"/>
          <p:cNvSpPr/>
          <p:nvPr userDrawn="1"/>
        </p:nvSpPr>
        <p:spPr>
          <a:xfrm>
            <a:off x="11582400" y="0"/>
            <a:ext cx="612648" cy="612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10" name="Picture Placeholder 28"/>
          <p:cNvSpPr>
            <a:spLocks noGrp="1"/>
          </p:cNvSpPr>
          <p:nvPr>
            <p:ph type="pic" sz="quarter" idx="10"/>
          </p:nvPr>
        </p:nvSpPr>
        <p:spPr>
          <a:xfrm>
            <a:off x="0" y="0"/>
            <a:ext cx="3352800" cy="6858000"/>
          </a:xfrm>
        </p:spPr>
        <p:txBody>
          <a:bodyPr/>
          <a:lstStyle/>
          <a:p>
            <a:endParaRPr lang="en-MY"/>
          </a:p>
        </p:txBody>
      </p:sp>
      <p:sp>
        <p:nvSpPr>
          <p:cNvPr id="11" name="标题 1"/>
          <p:cNvSpPr>
            <a:spLocks noGrp="1"/>
          </p:cNvSpPr>
          <p:nvPr>
            <p:ph type="ctrTitle"/>
          </p:nvPr>
        </p:nvSpPr>
        <p:spPr>
          <a:xfrm>
            <a:off x="3944682" y="0"/>
            <a:ext cx="7575809" cy="1028700"/>
          </a:xfrm>
        </p:spPr>
        <p:txBody>
          <a:bodyPr lIns="0" anchor="b" anchorCtr="0">
            <a:normAutofit/>
          </a:bodyPr>
          <a:lstStyle>
            <a:lvl1pPr algn="l">
              <a:defRPr sz="4000">
                <a:solidFill>
                  <a:schemeClr val="tx1"/>
                </a:solidFill>
              </a:defRPr>
            </a:lvl1pPr>
          </a:lstStyle>
          <a:p>
            <a:endParaRPr lang="zh-CN" altLang="en-US" dirty="0"/>
          </a:p>
        </p:txBody>
      </p:sp>
    </p:spTree>
    <p:extLst>
      <p:ext uri="{BB962C8B-B14F-4D97-AF65-F5344CB8AC3E}">
        <p14:creationId xmlns:p14="http://schemas.microsoft.com/office/powerpoint/2010/main" val="320521730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alphaModFix amt="8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21266"/>
            <a:ext cx="12192000" cy="6879266"/>
          </a:xfrm>
          <a:prstGeom prst="rect">
            <a:avLst/>
          </a:prstGeom>
        </p:spPr>
      </p:pic>
      <p:sp>
        <p:nvSpPr>
          <p:cNvPr id="5" name="Rectangle 4"/>
          <p:cNvSpPr/>
          <p:nvPr userDrawn="1"/>
        </p:nvSpPr>
        <p:spPr>
          <a:xfrm>
            <a:off x="11582401" y="381000"/>
            <a:ext cx="609600" cy="6477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6" name="Rectangle 5"/>
          <p:cNvSpPr/>
          <p:nvPr userDrawn="1"/>
        </p:nvSpPr>
        <p:spPr>
          <a:xfrm>
            <a:off x="11582401" y="0"/>
            <a:ext cx="609600" cy="612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nvGrpSpPr>
          <p:cNvPr id="2" name="组合 1"/>
          <p:cNvGrpSpPr/>
          <p:nvPr userDrawn="1"/>
        </p:nvGrpSpPr>
        <p:grpSpPr>
          <a:xfrm>
            <a:off x="4541221" y="1516136"/>
            <a:ext cx="3109567" cy="911046"/>
            <a:chOff x="4541217" y="1516136"/>
            <a:chExt cx="3109566" cy="911046"/>
          </a:xfrm>
        </p:grpSpPr>
        <p:sp>
          <p:nvSpPr>
            <p:cNvPr id="8" name="Rectangle 7"/>
            <p:cNvSpPr/>
            <p:nvPr/>
          </p:nvSpPr>
          <p:spPr>
            <a:xfrm>
              <a:off x="4541217" y="1516136"/>
              <a:ext cx="3109566" cy="651569"/>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800" b="1" dirty="0">
                <a:solidFill>
                  <a:schemeClr val="accent1"/>
                </a:solidFill>
                <a:latin typeface="+mj-lt"/>
              </a:endParaRPr>
            </a:p>
          </p:txBody>
        </p:sp>
        <p:sp>
          <p:nvSpPr>
            <p:cNvPr id="9" name="Right Triangle 8"/>
            <p:cNvSpPr/>
            <p:nvPr/>
          </p:nvSpPr>
          <p:spPr>
            <a:xfrm rot="18900000">
              <a:off x="5913103" y="2056199"/>
              <a:ext cx="365794" cy="370983"/>
            </a:xfrm>
            <a:prstGeom prst="rtTriangle">
              <a:avLst/>
            </a:prstGeom>
            <a:solidFill>
              <a:schemeClr val="accent2"/>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dirty="0"/>
            </a:p>
          </p:txBody>
        </p:sp>
      </p:grpSp>
      <p:sp>
        <p:nvSpPr>
          <p:cNvPr id="20" name="标题 1"/>
          <p:cNvSpPr>
            <a:spLocks noGrp="1"/>
          </p:cNvSpPr>
          <p:nvPr userDrawn="1">
            <p:ph type="title" hasCustomPrompt="1"/>
          </p:nvPr>
        </p:nvSpPr>
        <p:spPr>
          <a:xfrm>
            <a:off x="3078335" y="2721941"/>
            <a:ext cx="6039972" cy="1435395"/>
          </a:xfrm>
        </p:spPr>
        <p:txBody>
          <a:bodyPr anchor="ctr" anchorCtr="1">
            <a:normAutofit/>
          </a:bodyPr>
          <a:lstStyle>
            <a:lvl1pPr>
              <a:defRPr sz="28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3078335" y="4327292"/>
            <a:ext cx="6039972" cy="443643"/>
          </a:xfrm>
          <a:solidFill>
            <a:srgbClr val="002060"/>
          </a:solidFill>
          <a:ln>
            <a:solidFill>
              <a:srgbClr val="002060"/>
            </a:solidFill>
          </a:ln>
        </p:spPr>
        <p:txBody>
          <a:bodyPr anchor="ctr" anchorCtr="1">
            <a:normAutofit/>
          </a:bodyPr>
          <a:lstStyle>
            <a:lvl1pPr marL="0" indent="0" algn="ctr">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zh-CN" altLang="en-US" dirty="0"/>
          </a:p>
        </p:txBody>
      </p:sp>
    </p:spTree>
    <p:extLst>
      <p:ext uri="{BB962C8B-B14F-4D97-AF65-F5344CB8AC3E}">
        <p14:creationId xmlns:p14="http://schemas.microsoft.com/office/powerpoint/2010/main" val="3780869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alphaModFix amt="8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 y="-21266"/>
            <a:ext cx="11649807" cy="6879266"/>
          </a:xfrm>
          <a:prstGeom prst="rect">
            <a:avLst/>
          </a:prstGeom>
        </p:spPr>
      </p:pic>
      <p:sp>
        <p:nvSpPr>
          <p:cNvPr id="5" name="Rectangle 4"/>
          <p:cNvSpPr/>
          <p:nvPr userDrawn="1"/>
        </p:nvSpPr>
        <p:spPr>
          <a:xfrm>
            <a:off x="11582401" y="381000"/>
            <a:ext cx="609600" cy="6477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6" name="Rectangle 5"/>
          <p:cNvSpPr/>
          <p:nvPr userDrawn="1"/>
        </p:nvSpPr>
        <p:spPr>
          <a:xfrm>
            <a:off x="11582401" y="0"/>
            <a:ext cx="609600" cy="612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nvGrpSpPr>
          <p:cNvPr id="2" name="组合 1"/>
          <p:cNvGrpSpPr/>
          <p:nvPr userDrawn="1"/>
        </p:nvGrpSpPr>
        <p:grpSpPr>
          <a:xfrm>
            <a:off x="4541221" y="1516136"/>
            <a:ext cx="3109567" cy="911046"/>
            <a:chOff x="4541217" y="1516136"/>
            <a:chExt cx="3109566" cy="911046"/>
          </a:xfrm>
        </p:grpSpPr>
        <p:sp>
          <p:nvSpPr>
            <p:cNvPr id="8" name="Rectangle 7"/>
            <p:cNvSpPr/>
            <p:nvPr/>
          </p:nvSpPr>
          <p:spPr>
            <a:xfrm>
              <a:off x="4541217" y="1516136"/>
              <a:ext cx="3109566" cy="651569"/>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800" b="1" dirty="0">
                <a:solidFill>
                  <a:schemeClr val="accent1"/>
                </a:solidFill>
                <a:latin typeface="+mj-lt"/>
              </a:endParaRPr>
            </a:p>
          </p:txBody>
        </p:sp>
        <p:sp>
          <p:nvSpPr>
            <p:cNvPr id="9" name="Right Triangle 8"/>
            <p:cNvSpPr/>
            <p:nvPr/>
          </p:nvSpPr>
          <p:spPr>
            <a:xfrm rot="18900000">
              <a:off x="5913103" y="2056199"/>
              <a:ext cx="365794" cy="370983"/>
            </a:xfrm>
            <a:prstGeom prst="rtTriangle">
              <a:avLst/>
            </a:prstGeom>
            <a:solidFill>
              <a:schemeClr val="accent2"/>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dirty="0"/>
            </a:p>
          </p:txBody>
        </p:sp>
      </p:grpSp>
      <p:sp>
        <p:nvSpPr>
          <p:cNvPr id="20" name="标题 1"/>
          <p:cNvSpPr>
            <a:spLocks noGrp="1"/>
          </p:cNvSpPr>
          <p:nvPr userDrawn="1">
            <p:ph type="title" hasCustomPrompt="1"/>
          </p:nvPr>
        </p:nvSpPr>
        <p:spPr>
          <a:xfrm>
            <a:off x="3078335" y="2721941"/>
            <a:ext cx="6039972" cy="1435395"/>
          </a:xfrm>
        </p:spPr>
        <p:txBody>
          <a:bodyPr anchor="ctr" anchorCtr="1">
            <a:normAutofit/>
          </a:bodyPr>
          <a:lstStyle>
            <a:lvl1pPr>
              <a:defRPr sz="28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3078335" y="4327292"/>
            <a:ext cx="6039972" cy="443643"/>
          </a:xfrm>
          <a:solidFill>
            <a:srgbClr val="002060"/>
          </a:solidFill>
          <a:ln>
            <a:solidFill>
              <a:srgbClr val="002060"/>
            </a:solidFill>
          </a:ln>
        </p:spPr>
        <p:txBody>
          <a:bodyPr anchor="ctr" anchorCtr="1">
            <a:normAutofit/>
          </a:bodyPr>
          <a:lstStyle>
            <a:lvl1pPr marL="0" indent="0" algn="ctr">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zh-CN" altLang="en-US" dirty="0"/>
          </a:p>
        </p:txBody>
      </p:sp>
    </p:spTree>
    <p:extLst>
      <p:ext uri="{BB962C8B-B14F-4D97-AF65-F5344CB8AC3E}">
        <p14:creationId xmlns:p14="http://schemas.microsoft.com/office/powerpoint/2010/main" val="1215032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alphaModFix amt="8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 y="0"/>
            <a:ext cx="11609756" cy="6858000"/>
          </a:xfrm>
          <a:prstGeom prst="rect">
            <a:avLst/>
          </a:prstGeom>
        </p:spPr>
      </p:pic>
      <p:sp>
        <p:nvSpPr>
          <p:cNvPr id="5" name="Rectangle 4"/>
          <p:cNvSpPr/>
          <p:nvPr userDrawn="1"/>
        </p:nvSpPr>
        <p:spPr>
          <a:xfrm>
            <a:off x="11582401" y="381000"/>
            <a:ext cx="609600" cy="6477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6" name="Rectangle 5"/>
          <p:cNvSpPr/>
          <p:nvPr userDrawn="1"/>
        </p:nvSpPr>
        <p:spPr>
          <a:xfrm>
            <a:off x="11582401" y="0"/>
            <a:ext cx="609600" cy="612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nvGrpSpPr>
          <p:cNvPr id="2" name="组合 1"/>
          <p:cNvGrpSpPr/>
          <p:nvPr userDrawn="1"/>
        </p:nvGrpSpPr>
        <p:grpSpPr>
          <a:xfrm>
            <a:off x="4541221" y="1516136"/>
            <a:ext cx="3109567" cy="911046"/>
            <a:chOff x="4541217" y="1516136"/>
            <a:chExt cx="3109566" cy="911046"/>
          </a:xfrm>
        </p:grpSpPr>
        <p:sp>
          <p:nvSpPr>
            <p:cNvPr id="8" name="Rectangle 7"/>
            <p:cNvSpPr/>
            <p:nvPr/>
          </p:nvSpPr>
          <p:spPr>
            <a:xfrm>
              <a:off x="4541217" y="1516136"/>
              <a:ext cx="3109566" cy="651569"/>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800" b="1" dirty="0">
                <a:solidFill>
                  <a:schemeClr val="accent1"/>
                </a:solidFill>
                <a:latin typeface="+mj-lt"/>
              </a:endParaRPr>
            </a:p>
          </p:txBody>
        </p:sp>
        <p:sp>
          <p:nvSpPr>
            <p:cNvPr id="9" name="Right Triangle 8"/>
            <p:cNvSpPr/>
            <p:nvPr/>
          </p:nvSpPr>
          <p:spPr>
            <a:xfrm rot="18900000">
              <a:off x="5913103" y="2056199"/>
              <a:ext cx="365794" cy="370983"/>
            </a:xfrm>
            <a:prstGeom prst="rtTriangle">
              <a:avLst/>
            </a:prstGeom>
            <a:solidFill>
              <a:schemeClr val="accent2"/>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dirty="0"/>
            </a:p>
          </p:txBody>
        </p:sp>
      </p:grpSp>
      <p:sp>
        <p:nvSpPr>
          <p:cNvPr id="20" name="标题 1"/>
          <p:cNvSpPr>
            <a:spLocks noGrp="1"/>
          </p:cNvSpPr>
          <p:nvPr userDrawn="1">
            <p:ph type="title" hasCustomPrompt="1"/>
          </p:nvPr>
        </p:nvSpPr>
        <p:spPr>
          <a:xfrm>
            <a:off x="3078335" y="2721941"/>
            <a:ext cx="6039972" cy="1435395"/>
          </a:xfrm>
        </p:spPr>
        <p:txBody>
          <a:bodyPr anchor="ctr" anchorCtr="1">
            <a:normAutofit/>
          </a:bodyPr>
          <a:lstStyle>
            <a:lvl1pPr>
              <a:defRPr sz="28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3078335" y="4327292"/>
            <a:ext cx="6039972" cy="443643"/>
          </a:xfrm>
          <a:solidFill>
            <a:srgbClr val="002060"/>
          </a:solidFill>
        </p:spPr>
        <p:txBody>
          <a:bodyPr anchor="ctr" anchorCtr="1">
            <a:normAutofit/>
          </a:bodyPr>
          <a:lstStyle>
            <a:lvl1pPr marL="0" indent="0" algn="ctr">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zh-CN" altLang="en-US" dirty="0"/>
          </a:p>
        </p:txBody>
      </p:sp>
    </p:spTree>
    <p:extLst>
      <p:ext uri="{BB962C8B-B14F-4D97-AF65-F5344CB8AC3E}">
        <p14:creationId xmlns:p14="http://schemas.microsoft.com/office/powerpoint/2010/main" val="3609743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alphaModFix amt="8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 y="0"/>
            <a:ext cx="11582401" cy="6858000"/>
          </a:xfrm>
          <a:prstGeom prst="rect">
            <a:avLst/>
          </a:prstGeom>
        </p:spPr>
      </p:pic>
      <p:sp>
        <p:nvSpPr>
          <p:cNvPr id="5" name="Rectangle 4"/>
          <p:cNvSpPr/>
          <p:nvPr userDrawn="1"/>
        </p:nvSpPr>
        <p:spPr>
          <a:xfrm>
            <a:off x="11582401" y="381000"/>
            <a:ext cx="609600" cy="6477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6" name="Rectangle 5"/>
          <p:cNvSpPr/>
          <p:nvPr userDrawn="1"/>
        </p:nvSpPr>
        <p:spPr>
          <a:xfrm>
            <a:off x="11582401" y="0"/>
            <a:ext cx="609600" cy="612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nvGrpSpPr>
          <p:cNvPr id="2" name="组合 1"/>
          <p:cNvGrpSpPr/>
          <p:nvPr userDrawn="1"/>
        </p:nvGrpSpPr>
        <p:grpSpPr>
          <a:xfrm>
            <a:off x="4541221" y="1516136"/>
            <a:ext cx="3109567" cy="911046"/>
            <a:chOff x="4541217" y="1516136"/>
            <a:chExt cx="3109566" cy="911046"/>
          </a:xfrm>
          <a:noFill/>
        </p:grpSpPr>
        <p:sp>
          <p:nvSpPr>
            <p:cNvPr id="8" name="Rectangle 7"/>
            <p:cNvSpPr/>
            <p:nvPr/>
          </p:nvSpPr>
          <p:spPr>
            <a:xfrm>
              <a:off x="4541217" y="1516136"/>
              <a:ext cx="3109566" cy="651569"/>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800" b="1" dirty="0">
                <a:solidFill>
                  <a:schemeClr val="accent1"/>
                </a:solidFill>
                <a:latin typeface="+mj-lt"/>
              </a:endParaRPr>
            </a:p>
          </p:txBody>
        </p:sp>
        <p:sp>
          <p:nvSpPr>
            <p:cNvPr id="9" name="Right Triangle 8"/>
            <p:cNvSpPr/>
            <p:nvPr/>
          </p:nvSpPr>
          <p:spPr>
            <a:xfrm rot="18900000">
              <a:off x="5913103" y="2056199"/>
              <a:ext cx="365794" cy="370983"/>
            </a:xfrm>
            <a:prstGeom prst="rtTriangle">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dirty="0"/>
            </a:p>
          </p:txBody>
        </p:sp>
      </p:grpSp>
      <p:sp>
        <p:nvSpPr>
          <p:cNvPr id="20" name="标题 1"/>
          <p:cNvSpPr>
            <a:spLocks noGrp="1"/>
          </p:cNvSpPr>
          <p:nvPr userDrawn="1">
            <p:ph type="title" hasCustomPrompt="1"/>
          </p:nvPr>
        </p:nvSpPr>
        <p:spPr>
          <a:xfrm>
            <a:off x="3078335" y="2721941"/>
            <a:ext cx="6039972" cy="1435395"/>
          </a:xfrm>
        </p:spPr>
        <p:txBody>
          <a:bodyPr anchor="ctr" anchorCtr="1">
            <a:normAutofit/>
          </a:bodyPr>
          <a:lstStyle>
            <a:lvl1pPr>
              <a:defRPr sz="28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3078335" y="4327292"/>
            <a:ext cx="6039972" cy="443643"/>
          </a:xfrm>
          <a:solidFill>
            <a:srgbClr val="002060"/>
          </a:solidFill>
        </p:spPr>
        <p:txBody>
          <a:bodyPr anchor="ctr" anchorCtr="1">
            <a:normAutofit/>
          </a:bodyPr>
          <a:lstStyle>
            <a:lvl1pPr marL="0" indent="0" algn="ctr">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zh-CN" altLang="en-US" dirty="0"/>
          </a:p>
        </p:txBody>
      </p:sp>
    </p:spTree>
    <p:extLst>
      <p:ext uri="{BB962C8B-B14F-4D97-AF65-F5344CB8AC3E}">
        <p14:creationId xmlns:p14="http://schemas.microsoft.com/office/powerpoint/2010/main" val="2017847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grpSp>
        <p:nvGrpSpPr>
          <p:cNvPr id="9" name="Group 8"/>
          <p:cNvGrpSpPr/>
          <p:nvPr userDrawn="1"/>
        </p:nvGrpSpPr>
        <p:grpSpPr>
          <a:xfrm>
            <a:off x="0" y="6248400"/>
            <a:ext cx="12192000" cy="609600"/>
            <a:chOff x="0" y="6248400"/>
            <a:chExt cx="12192000" cy="609600"/>
          </a:xfrm>
          <a:solidFill>
            <a:srgbClr val="002060"/>
          </a:solidFill>
        </p:grpSpPr>
        <p:sp>
          <p:nvSpPr>
            <p:cNvPr id="10" name="Rectangle 9"/>
            <p:cNvSpPr/>
            <p:nvPr/>
          </p:nvSpPr>
          <p:spPr>
            <a:xfrm>
              <a:off x="0" y="6248400"/>
              <a:ext cx="121920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13" name="Rectangle 12"/>
            <p:cNvSpPr/>
            <p:nvPr userDrawn="1"/>
          </p:nvSpPr>
          <p:spPr>
            <a:xfrm>
              <a:off x="0" y="6248400"/>
              <a:ext cx="1524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sp>
        <p:nvSpPr>
          <p:cNvPr id="2" name="标题 1"/>
          <p:cNvSpPr>
            <a:spLocks noGrp="1"/>
          </p:cNvSpPr>
          <p:nvPr>
            <p:ph type="title"/>
          </p:nvPr>
        </p:nvSpPr>
        <p:spPr>
          <a:xfrm>
            <a:off x="669925" y="0"/>
            <a:ext cx="10850563" cy="1028700"/>
          </a:xfrm>
        </p:spPr>
        <p:txBody>
          <a:bodyPr anchor="b" anchorCtr="0">
            <a:normAutofit/>
          </a:bodyPr>
          <a:lstStyle>
            <a:lvl1pPr>
              <a:defRPr sz="4000">
                <a:solidFill>
                  <a:srgbClr val="394479"/>
                </a:solidFill>
              </a:defRPr>
            </a:lvl1pPr>
          </a:lstStyle>
          <a:p>
            <a:r>
              <a:rPr lang="zh-CN" altLang="en-US" dirty="0"/>
              <a:t>单击此处编辑母版标题样式</a:t>
            </a:r>
          </a:p>
        </p:txBody>
      </p:sp>
      <p:sp>
        <p:nvSpPr>
          <p:cNvPr id="6" name="日期占位符 5"/>
          <p:cNvSpPr>
            <a:spLocks noGrp="1"/>
          </p:cNvSpPr>
          <p:nvPr>
            <p:ph type="dt" sz="half" idx="10"/>
          </p:nvPr>
        </p:nvSpPr>
        <p:spPr/>
        <p:txBody>
          <a:bodyPr/>
          <a:lstStyle/>
          <a:p>
            <a:endParaRPr lang="zh-CN" altLang="en-US"/>
          </a:p>
        </p:txBody>
      </p:sp>
      <p:sp>
        <p:nvSpPr>
          <p:cNvPr id="8" name="灯片编号占位符 7"/>
          <p:cNvSpPr>
            <a:spLocks noGrp="1"/>
          </p:cNvSpPr>
          <p:nvPr>
            <p:ph type="sldNum" sz="quarter" idx="12"/>
          </p:nvPr>
        </p:nvSpPr>
        <p:spPr/>
        <p:txBody>
          <a:bodyPr/>
          <a:lstStyle/>
          <a:p>
            <a:fld id="{5DD3DB80-B894-403A-B48E-6FDC1A72010E}" type="slidenum">
              <a:rPr lang="zh-CN" altLang="en-US" smtClean="0"/>
              <a:t>‹#›</a:t>
            </a:fld>
            <a:endParaRPr lang="zh-CN" altLang="en-US"/>
          </a:p>
        </p:txBody>
      </p:sp>
      <p:grpSp>
        <p:nvGrpSpPr>
          <p:cNvPr id="14" name="Group 13"/>
          <p:cNvGrpSpPr/>
          <p:nvPr userDrawn="1"/>
        </p:nvGrpSpPr>
        <p:grpSpPr>
          <a:xfrm>
            <a:off x="669925" y="1028706"/>
            <a:ext cx="10850563" cy="45719"/>
            <a:chOff x="0" y="990600"/>
            <a:chExt cx="12192001" cy="45719"/>
          </a:xfrm>
          <a:solidFill>
            <a:srgbClr val="C4251F"/>
          </a:solidFill>
        </p:grpSpPr>
        <p:sp>
          <p:nvSpPr>
            <p:cNvPr id="15" name="Rectangle 14"/>
            <p:cNvSpPr/>
            <p:nvPr/>
          </p:nvSpPr>
          <p:spPr>
            <a:xfrm>
              <a:off x="0" y="990600"/>
              <a:ext cx="11811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16" name="Rectangle 15"/>
            <p:cNvSpPr/>
            <p:nvPr/>
          </p:nvSpPr>
          <p:spPr>
            <a:xfrm>
              <a:off x="11623040" y="990600"/>
              <a:ext cx="568961"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4483" y="6206337"/>
            <a:ext cx="963524" cy="693737"/>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99427" y="6235700"/>
            <a:ext cx="622300" cy="622300"/>
          </a:xfrm>
          <a:prstGeom prst="rect">
            <a:avLst/>
          </a:prstGeom>
        </p:spPr>
      </p:pic>
      <p:pic>
        <p:nvPicPr>
          <p:cNvPr id="18" name="图片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02572" y="6176968"/>
            <a:ext cx="2438400" cy="752475"/>
          </a:xfrm>
          <a:prstGeom prst="rect">
            <a:avLst/>
          </a:prstGeom>
        </p:spPr>
      </p:pic>
      <p:sp>
        <p:nvSpPr>
          <p:cNvPr id="17" name="内容占位符 2"/>
          <p:cNvSpPr>
            <a:spLocks noGrp="1"/>
          </p:cNvSpPr>
          <p:nvPr>
            <p:ph idx="1"/>
          </p:nvPr>
        </p:nvSpPr>
        <p:spPr>
          <a:xfrm>
            <a:off x="669925" y="1123953"/>
            <a:ext cx="10850563" cy="501967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00006642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090C35-EEE6-D416-7F54-711F25394C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6A8F2F-D044-0154-027F-2D47D2D4DA8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5CBB63D-C030-ED9B-9BB5-CDB30B23B345}"/>
              </a:ext>
            </a:extLst>
          </p:cNvPr>
          <p:cNvSpPr>
            <a:spLocks noGrp="1"/>
          </p:cNvSpPr>
          <p:nvPr>
            <p:ph type="dt" sz="half" idx="10"/>
          </p:nvPr>
        </p:nvSpPr>
        <p:spPr/>
        <p:txBody>
          <a:bodyPr/>
          <a:lstStyle/>
          <a:p>
            <a:fld id="{D3E18AA1-1EA7-4233-ACBE-29DAD7A4DB3D}" type="datetimeFigureOut">
              <a:rPr lang="zh-CN" altLang="en-US" smtClean="0"/>
              <a:t>2022/11/2</a:t>
            </a:fld>
            <a:endParaRPr lang="zh-CN" altLang="en-US"/>
          </a:p>
        </p:txBody>
      </p:sp>
      <p:sp>
        <p:nvSpPr>
          <p:cNvPr id="5" name="页脚占位符 4">
            <a:extLst>
              <a:ext uri="{FF2B5EF4-FFF2-40B4-BE49-F238E27FC236}">
                <a16:creationId xmlns:a16="http://schemas.microsoft.com/office/drawing/2014/main" id="{64336B18-B450-0242-E025-CFF85380EAB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B4CB00-214F-665A-257F-5C4983835379}"/>
              </a:ext>
            </a:extLst>
          </p:cNvPr>
          <p:cNvSpPr>
            <a:spLocks noGrp="1"/>
          </p:cNvSpPr>
          <p:nvPr>
            <p:ph type="sldNum" sz="quarter" idx="12"/>
          </p:nvPr>
        </p:nvSpPr>
        <p:spPr/>
        <p:txBody>
          <a:bodyPr/>
          <a:lstStyle/>
          <a:p>
            <a:fld id="{3BFEB330-021F-464A-8879-7AF9A217C5D1}" type="slidenum">
              <a:rPr lang="zh-CN" altLang="en-US" smtClean="0"/>
              <a:t>‹#›</a:t>
            </a:fld>
            <a:endParaRPr lang="zh-CN" altLang="en-US"/>
          </a:p>
        </p:txBody>
      </p:sp>
    </p:spTree>
    <p:extLst>
      <p:ext uri="{BB962C8B-B14F-4D97-AF65-F5344CB8AC3E}">
        <p14:creationId xmlns:p14="http://schemas.microsoft.com/office/powerpoint/2010/main" val="393508833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9" name="Group 8"/>
          <p:cNvGrpSpPr/>
          <p:nvPr userDrawn="1"/>
        </p:nvGrpSpPr>
        <p:grpSpPr>
          <a:xfrm>
            <a:off x="0" y="6248400"/>
            <a:ext cx="12192000" cy="609600"/>
            <a:chOff x="0" y="6248400"/>
            <a:chExt cx="12192000" cy="609600"/>
          </a:xfrm>
          <a:solidFill>
            <a:srgbClr val="002060"/>
          </a:solidFill>
        </p:grpSpPr>
        <p:sp>
          <p:nvSpPr>
            <p:cNvPr id="10" name="Rectangle 9"/>
            <p:cNvSpPr/>
            <p:nvPr/>
          </p:nvSpPr>
          <p:spPr>
            <a:xfrm>
              <a:off x="0" y="6248400"/>
              <a:ext cx="121920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13" name="Rectangle 12"/>
            <p:cNvSpPr/>
            <p:nvPr userDrawn="1"/>
          </p:nvSpPr>
          <p:spPr>
            <a:xfrm>
              <a:off x="0" y="6248400"/>
              <a:ext cx="1524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sp>
        <p:nvSpPr>
          <p:cNvPr id="2" name="标题 1"/>
          <p:cNvSpPr>
            <a:spLocks noGrp="1"/>
          </p:cNvSpPr>
          <p:nvPr>
            <p:ph type="title"/>
          </p:nvPr>
        </p:nvSpPr>
        <p:spPr>
          <a:xfrm>
            <a:off x="669925" y="0"/>
            <a:ext cx="10850563" cy="1028700"/>
          </a:xfrm>
        </p:spPr>
        <p:txBody>
          <a:bodyPr anchor="b" anchorCtr="0">
            <a:normAutofit/>
          </a:bodyPr>
          <a:lstStyle>
            <a:lvl1pPr>
              <a:defRPr sz="4000">
                <a:solidFill>
                  <a:srgbClr val="394479"/>
                </a:solidFill>
              </a:defRPr>
            </a:lvl1pPr>
          </a:lstStyle>
          <a:p>
            <a:r>
              <a:rPr lang="zh-CN" altLang="en-US" dirty="0"/>
              <a:t>单击此处编辑母版标题样式</a:t>
            </a:r>
          </a:p>
        </p:txBody>
      </p:sp>
      <p:sp>
        <p:nvSpPr>
          <p:cNvPr id="6" name="日期占位符 5"/>
          <p:cNvSpPr>
            <a:spLocks noGrp="1"/>
          </p:cNvSpPr>
          <p:nvPr>
            <p:ph type="dt" sz="half" idx="10"/>
          </p:nvPr>
        </p:nvSpPr>
        <p:spPr/>
        <p:txBody>
          <a:bodyPr/>
          <a:lstStyle/>
          <a:p>
            <a:endParaRPr lang="zh-CN" altLang="en-US"/>
          </a:p>
        </p:txBody>
      </p:sp>
      <p:sp>
        <p:nvSpPr>
          <p:cNvPr id="8" name="灯片编号占位符 7"/>
          <p:cNvSpPr>
            <a:spLocks noGrp="1"/>
          </p:cNvSpPr>
          <p:nvPr>
            <p:ph type="sldNum" sz="quarter" idx="12"/>
          </p:nvPr>
        </p:nvSpPr>
        <p:spPr/>
        <p:txBody>
          <a:bodyPr/>
          <a:lstStyle/>
          <a:p>
            <a:fld id="{5DD3DB80-B894-403A-B48E-6FDC1A72010E}" type="slidenum">
              <a:rPr lang="zh-CN" altLang="en-US" smtClean="0"/>
              <a:t>‹#›</a:t>
            </a:fld>
            <a:endParaRPr lang="zh-CN" altLang="en-US"/>
          </a:p>
        </p:txBody>
      </p:sp>
      <p:grpSp>
        <p:nvGrpSpPr>
          <p:cNvPr id="14" name="Group 13"/>
          <p:cNvGrpSpPr/>
          <p:nvPr userDrawn="1"/>
        </p:nvGrpSpPr>
        <p:grpSpPr>
          <a:xfrm>
            <a:off x="669925" y="1028704"/>
            <a:ext cx="10850563" cy="45719"/>
            <a:chOff x="0" y="990600"/>
            <a:chExt cx="12192001" cy="45719"/>
          </a:xfrm>
          <a:solidFill>
            <a:srgbClr val="C4251F"/>
          </a:solidFill>
        </p:grpSpPr>
        <p:sp>
          <p:nvSpPr>
            <p:cNvPr id="15" name="Rectangle 14"/>
            <p:cNvSpPr/>
            <p:nvPr/>
          </p:nvSpPr>
          <p:spPr>
            <a:xfrm>
              <a:off x="0" y="990600"/>
              <a:ext cx="11811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16" name="Rectangle 15"/>
            <p:cNvSpPr/>
            <p:nvPr/>
          </p:nvSpPr>
          <p:spPr>
            <a:xfrm>
              <a:off x="11623040" y="990600"/>
              <a:ext cx="568961"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4483" y="6206335"/>
            <a:ext cx="963524" cy="693737"/>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99427" y="6235700"/>
            <a:ext cx="622300" cy="622300"/>
          </a:xfrm>
          <a:prstGeom prst="rect">
            <a:avLst/>
          </a:prstGeom>
        </p:spPr>
      </p:pic>
      <p:pic>
        <p:nvPicPr>
          <p:cNvPr id="18" name="图片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02572" y="6176966"/>
            <a:ext cx="2438400" cy="752475"/>
          </a:xfrm>
          <a:prstGeom prst="rect">
            <a:avLst/>
          </a:prstGeom>
        </p:spPr>
      </p:pic>
    </p:spTree>
    <p:extLst>
      <p:ext uri="{BB962C8B-B14F-4D97-AF65-F5344CB8AC3E}">
        <p14:creationId xmlns:p14="http://schemas.microsoft.com/office/powerpoint/2010/main" val="1633405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929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13" name="标题 1"/>
          <p:cNvSpPr>
            <a:spLocks noGrp="1"/>
          </p:cNvSpPr>
          <p:nvPr>
            <p:ph type="ctrTitle" hasCustomPrompt="1"/>
          </p:nvPr>
        </p:nvSpPr>
        <p:spPr>
          <a:xfrm>
            <a:off x="669925" y="3456451"/>
            <a:ext cx="10850563" cy="869854"/>
          </a:xfrm>
        </p:spPr>
        <p:txBody>
          <a:bodyPr anchor="b">
            <a:normAutofit/>
          </a:bodyPr>
          <a:lstStyle>
            <a:lvl1pPr marL="0" indent="0" algn="ctr">
              <a:buFont typeface="Arial" panose="020B0604020202020204" pitchFamily="34" charset="0"/>
              <a:buNone/>
              <a:defRPr sz="3200">
                <a:solidFill>
                  <a:schemeClr val="tx1"/>
                </a:solidFill>
              </a:defRPr>
            </a:lvl1pPr>
          </a:lstStyle>
          <a:p>
            <a:r>
              <a:rPr lang="zh-CN" altLang="en-US" dirty="0"/>
              <a:t>结束语</a:t>
            </a:r>
          </a:p>
        </p:txBody>
      </p:sp>
      <p:sp>
        <p:nvSpPr>
          <p:cNvPr id="14" name="文本占位符 62"/>
          <p:cNvSpPr>
            <a:spLocks noGrp="1"/>
          </p:cNvSpPr>
          <p:nvPr>
            <p:ph type="body" sz="quarter" idx="17" hasCustomPrompt="1"/>
          </p:nvPr>
        </p:nvSpPr>
        <p:spPr>
          <a:xfrm>
            <a:off x="669925" y="4406738"/>
            <a:ext cx="10850563" cy="310871"/>
          </a:xfrm>
        </p:spPr>
        <p:txBody>
          <a:bodyPr vert="horz" lIns="91440" tIns="45720" rIns="91440" bIns="45720" rtlCol="0">
            <a:normAutofit/>
          </a:bodyPr>
          <a:lstStyle>
            <a:lvl1pPr marL="0" indent="0" algn="ctr">
              <a:buNone/>
              <a:defRPr lang="zh-CN" altLang="en-US" sz="1200" smtClean="0">
                <a:solidFill>
                  <a:schemeClr val="accent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zh-CN" altLang="en-US" dirty="0"/>
              <a:t>署名</a:t>
            </a:r>
            <a:endParaRPr lang="en-US" altLang="zh-CN" dirty="0"/>
          </a:p>
        </p:txBody>
      </p:sp>
      <p:sp>
        <p:nvSpPr>
          <p:cNvPr id="15" name="文本占位符 62"/>
          <p:cNvSpPr>
            <a:spLocks noGrp="1"/>
          </p:cNvSpPr>
          <p:nvPr>
            <p:ph type="body" sz="quarter" idx="18" hasCustomPrompt="1"/>
          </p:nvPr>
        </p:nvSpPr>
        <p:spPr>
          <a:xfrm>
            <a:off x="669925" y="4722372"/>
            <a:ext cx="10850563" cy="310871"/>
          </a:xfrm>
        </p:spPr>
        <p:txBody>
          <a:bodyPr vert="horz" lIns="91440" tIns="45720" rIns="91440" bIns="45720" rtlCol="0">
            <a:normAutofit/>
          </a:bodyPr>
          <a:lstStyle>
            <a:lvl1pPr marL="0" indent="0" algn="ctr">
              <a:buNone/>
              <a:defRPr lang="zh-CN" altLang="en-US" sz="12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zh-CN" altLang="en-US" dirty="0"/>
              <a:t>时间日期</a:t>
            </a:r>
            <a:endParaRPr lang="en-US" altLang="zh-CN" dirty="0"/>
          </a:p>
        </p:txBody>
      </p:sp>
      <p:grpSp>
        <p:nvGrpSpPr>
          <p:cNvPr id="6" name="Group 5"/>
          <p:cNvGrpSpPr/>
          <p:nvPr userDrawn="1"/>
        </p:nvGrpSpPr>
        <p:grpSpPr>
          <a:xfrm rot="5400000">
            <a:off x="10442716" y="202243"/>
            <a:ext cx="69568" cy="3429000"/>
            <a:chOff x="0" y="0"/>
            <a:chExt cx="381000" cy="3429000"/>
          </a:xfrm>
        </p:grpSpPr>
        <p:sp>
          <p:nvSpPr>
            <p:cNvPr id="7" name="Rectangle 6"/>
            <p:cNvSpPr/>
            <p:nvPr userDrawn="1"/>
          </p:nvSpPr>
          <p:spPr>
            <a:xfrm>
              <a:off x="0" y="0"/>
              <a:ext cx="381000" cy="3429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8" name="Rectangle 7"/>
            <p:cNvSpPr/>
            <p:nvPr userDrawn="1"/>
          </p:nvSpPr>
          <p:spPr>
            <a:xfrm>
              <a:off x="0" y="0"/>
              <a:ext cx="381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grpSp>
        <p:nvGrpSpPr>
          <p:cNvPr id="12" name="Group 11"/>
          <p:cNvGrpSpPr/>
          <p:nvPr userDrawn="1"/>
        </p:nvGrpSpPr>
        <p:grpSpPr>
          <a:xfrm rot="16200000">
            <a:off x="1679716" y="202243"/>
            <a:ext cx="69568" cy="3429000"/>
            <a:chOff x="0" y="0"/>
            <a:chExt cx="381000" cy="3429000"/>
          </a:xfrm>
        </p:grpSpPr>
        <p:sp>
          <p:nvSpPr>
            <p:cNvPr id="16" name="Rectangle 15"/>
            <p:cNvSpPr/>
            <p:nvPr userDrawn="1"/>
          </p:nvSpPr>
          <p:spPr>
            <a:xfrm>
              <a:off x="0" y="0"/>
              <a:ext cx="381000" cy="3429000"/>
            </a:xfrm>
            <a:prstGeom prst="rect">
              <a:avLst/>
            </a:prstGeom>
            <a:solidFill>
              <a:srgbClr val="002060"/>
            </a:solidFill>
            <a:ln>
              <a:solidFill>
                <a:srgbClr val="006C3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17" name="Rectangle 16"/>
            <p:cNvSpPr/>
            <p:nvPr userDrawn="1"/>
          </p:nvSpPr>
          <p:spPr>
            <a:xfrm>
              <a:off x="0" y="0"/>
              <a:ext cx="381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90468" y="1123953"/>
            <a:ext cx="1553273" cy="1553273"/>
          </a:xfrm>
          <a:prstGeom prst="rect">
            <a:avLst/>
          </a:prstGeom>
        </p:spPr>
      </p:pic>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768593" y="1140108"/>
            <a:ext cx="2157323" cy="1553273"/>
          </a:xfrm>
          <a:prstGeom prst="rect">
            <a:avLst/>
          </a:prstGeom>
        </p:spPr>
      </p:pic>
      <p:pic>
        <p:nvPicPr>
          <p:cNvPr id="20" name="图片 1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40996" y="1077947"/>
            <a:ext cx="1677597" cy="1677597"/>
          </a:xfrm>
          <a:prstGeom prst="rect">
            <a:avLst/>
          </a:prstGeom>
        </p:spPr>
      </p:pic>
    </p:spTree>
    <p:extLst>
      <p:ext uri="{BB962C8B-B14F-4D97-AF65-F5344CB8AC3E}">
        <p14:creationId xmlns:p14="http://schemas.microsoft.com/office/powerpoint/2010/main" val="1669882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7F69DF-D574-4037-B6A5-58CCD724C69D}" type="slidenum">
              <a:rPr lang="zh-CN" altLang="en-US" smtClean="0"/>
              <a:t>‹#›</a:t>
            </a:fld>
            <a:endParaRPr lang="zh-CN" altLang="en-US"/>
          </a:p>
        </p:txBody>
      </p:sp>
    </p:spTree>
    <p:extLst>
      <p:ext uri="{BB962C8B-B14F-4D97-AF65-F5344CB8AC3E}">
        <p14:creationId xmlns:p14="http://schemas.microsoft.com/office/powerpoint/2010/main" val="56046256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9EE65-7667-D57E-F389-59CED6D7926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62BF887-8331-4CF7-62E7-FE5D657172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6A01467-AB74-1118-3441-AF1BE668269D}"/>
              </a:ext>
            </a:extLst>
          </p:cNvPr>
          <p:cNvSpPr>
            <a:spLocks noGrp="1"/>
          </p:cNvSpPr>
          <p:nvPr>
            <p:ph type="dt" sz="half" idx="10"/>
          </p:nvPr>
        </p:nvSpPr>
        <p:spPr/>
        <p:txBody>
          <a:bodyPr/>
          <a:lstStyle/>
          <a:p>
            <a:fld id="{D3E18AA1-1EA7-4233-ACBE-29DAD7A4DB3D}" type="datetimeFigureOut">
              <a:rPr lang="zh-CN" altLang="en-US" smtClean="0"/>
              <a:t>2022/11/2</a:t>
            </a:fld>
            <a:endParaRPr lang="zh-CN" altLang="en-US"/>
          </a:p>
        </p:txBody>
      </p:sp>
      <p:sp>
        <p:nvSpPr>
          <p:cNvPr id="5" name="页脚占位符 4">
            <a:extLst>
              <a:ext uri="{FF2B5EF4-FFF2-40B4-BE49-F238E27FC236}">
                <a16:creationId xmlns:a16="http://schemas.microsoft.com/office/drawing/2014/main" id="{359B95F9-ED9A-16F0-B248-029A3C3DCE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3BC5D5C-6678-14CD-4086-8A0E65E65C77}"/>
              </a:ext>
            </a:extLst>
          </p:cNvPr>
          <p:cNvSpPr>
            <a:spLocks noGrp="1"/>
          </p:cNvSpPr>
          <p:nvPr>
            <p:ph type="sldNum" sz="quarter" idx="12"/>
          </p:nvPr>
        </p:nvSpPr>
        <p:spPr/>
        <p:txBody>
          <a:bodyPr/>
          <a:lstStyle/>
          <a:p>
            <a:fld id="{3BFEB330-021F-464A-8879-7AF9A217C5D1}" type="slidenum">
              <a:rPr lang="zh-CN" altLang="en-US" smtClean="0"/>
              <a:t>‹#›</a:t>
            </a:fld>
            <a:endParaRPr lang="zh-CN" altLang="en-US"/>
          </a:p>
        </p:txBody>
      </p:sp>
    </p:spTree>
    <p:extLst>
      <p:ext uri="{BB962C8B-B14F-4D97-AF65-F5344CB8AC3E}">
        <p14:creationId xmlns:p14="http://schemas.microsoft.com/office/powerpoint/2010/main" val="272529633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7D696-16ED-F1E2-3EA9-5815D571CF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90D4B75-E52E-B0EC-DDC9-3B98BA4F125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9FDE16-ACDC-E19F-64A5-1CC41B91460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A686B3E-A716-C4C3-2E8F-3A2B881EF9C0}"/>
              </a:ext>
            </a:extLst>
          </p:cNvPr>
          <p:cNvSpPr>
            <a:spLocks noGrp="1"/>
          </p:cNvSpPr>
          <p:nvPr>
            <p:ph type="dt" sz="half" idx="10"/>
          </p:nvPr>
        </p:nvSpPr>
        <p:spPr/>
        <p:txBody>
          <a:bodyPr/>
          <a:lstStyle/>
          <a:p>
            <a:fld id="{D3E18AA1-1EA7-4233-ACBE-29DAD7A4DB3D}" type="datetimeFigureOut">
              <a:rPr lang="zh-CN" altLang="en-US" smtClean="0"/>
              <a:t>2022/11/2</a:t>
            </a:fld>
            <a:endParaRPr lang="zh-CN" altLang="en-US"/>
          </a:p>
        </p:txBody>
      </p:sp>
      <p:sp>
        <p:nvSpPr>
          <p:cNvPr id="6" name="页脚占位符 5">
            <a:extLst>
              <a:ext uri="{FF2B5EF4-FFF2-40B4-BE49-F238E27FC236}">
                <a16:creationId xmlns:a16="http://schemas.microsoft.com/office/drawing/2014/main" id="{EE893034-0069-6A71-E5B1-B0A7B9C6FE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6C196DC-E02A-2209-2032-6C60007A3A58}"/>
              </a:ext>
            </a:extLst>
          </p:cNvPr>
          <p:cNvSpPr>
            <a:spLocks noGrp="1"/>
          </p:cNvSpPr>
          <p:nvPr>
            <p:ph type="sldNum" sz="quarter" idx="12"/>
          </p:nvPr>
        </p:nvSpPr>
        <p:spPr/>
        <p:txBody>
          <a:bodyPr/>
          <a:lstStyle/>
          <a:p>
            <a:fld id="{3BFEB330-021F-464A-8879-7AF9A217C5D1}" type="slidenum">
              <a:rPr lang="zh-CN" altLang="en-US" smtClean="0"/>
              <a:t>‹#›</a:t>
            </a:fld>
            <a:endParaRPr lang="zh-CN" altLang="en-US"/>
          </a:p>
        </p:txBody>
      </p:sp>
    </p:spTree>
    <p:extLst>
      <p:ext uri="{BB962C8B-B14F-4D97-AF65-F5344CB8AC3E}">
        <p14:creationId xmlns:p14="http://schemas.microsoft.com/office/powerpoint/2010/main" val="424246875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2FDCD-C496-30AF-CEE7-251563F1AC3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0B05F1-BA2B-AE26-92D6-EE174FD780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0F838A-2765-E9B4-6665-4254D5A3DC4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DF68370-193A-876F-68CA-F0B2527229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0496D8-FD2E-6501-4F27-29E407DF0D3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6DABFD2-B1B7-B9DB-6A05-047EBA83A907}"/>
              </a:ext>
            </a:extLst>
          </p:cNvPr>
          <p:cNvSpPr>
            <a:spLocks noGrp="1"/>
          </p:cNvSpPr>
          <p:nvPr>
            <p:ph type="dt" sz="half" idx="10"/>
          </p:nvPr>
        </p:nvSpPr>
        <p:spPr/>
        <p:txBody>
          <a:bodyPr/>
          <a:lstStyle/>
          <a:p>
            <a:fld id="{D3E18AA1-1EA7-4233-ACBE-29DAD7A4DB3D}" type="datetimeFigureOut">
              <a:rPr lang="zh-CN" altLang="en-US" smtClean="0"/>
              <a:t>2022/11/2</a:t>
            </a:fld>
            <a:endParaRPr lang="zh-CN" altLang="en-US"/>
          </a:p>
        </p:txBody>
      </p:sp>
      <p:sp>
        <p:nvSpPr>
          <p:cNvPr id="8" name="页脚占位符 7">
            <a:extLst>
              <a:ext uri="{FF2B5EF4-FFF2-40B4-BE49-F238E27FC236}">
                <a16:creationId xmlns:a16="http://schemas.microsoft.com/office/drawing/2014/main" id="{74BCF0E0-6C74-B82C-4DB6-0E5A5AC46A9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945DD3D-5DEC-2504-2102-6FFB093C05A6}"/>
              </a:ext>
            </a:extLst>
          </p:cNvPr>
          <p:cNvSpPr>
            <a:spLocks noGrp="1"/>
          </p:cNvSpPr>
          <p:nvPr>
            <p:ph type="sldNum" sz="quarter" idx="12"/>
          </p:nvPr>
        </p:nvSpPr>
        <p:spPr/>
        <p:txBody>
          <a:bodyPr/>
          <a:lstStyle/>
          <a:p>
            <a:fld id="{3BFEB330-021F-464A-8879-7AF9A217C5D1}" type="slidenum">
              <a:rPr lang="zh-CN" altLang="en-US" smtClean="0"/>
              <a:t>‹#›</a:t>
            </a:fld>
            <a:endParaRPr lang="zh-CN" altLang="en-US"/>
          </a:p>
        </p:txBody>
      </p:sp>
    </p:spTree>
    <p:extLst>
      <p:ext uri="{BB962C8B-B14F-4D97-AF65-F5344CB8AC3E}">
        <p14:creationId xmlns:p14="http://schemas.microsoft.com/office/powerpoint/2010/main" val="413375840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EF0D9-0FC5-70E6-44A0-6440E66DAB0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865AF28-81EF-C62E-3BDD-477FF3C50B5A}"/>
              </a:ext>
            </a:extLst>
          </p:cNvPr>
          <p:cNvSpPr>
            <a:spLocks noGrp="1"/>
          </p:cNvSpPr>
          <p:nvPr>
            <p:ph type="dt" sz="half" idx="10"/>
          </p:nvPr>
        </p:nvSpPr>
        <p:spPr/>
        <p:txBody>
          <a:bodyPr/>
          <a:lstStyle/>
          <a:p>
            <a:fld id="{D3E18AA1-1EA7-4233-ACBE-29DAD7A4DB3D}" type="datetimeFigureOut">
              <a:rPr lang="zh-CN" altLang="en-US" smtClean="0"/>
              <a:t>2022/11/2</a:t>
            </a:fld>
            <a:endParaRPr lang="zh-CN" altLang="en-US"/>
          </a:p>
        </p:txBody>
      </p:sp>
      <p:sp>
        <p:nvSpPr>
          <p:cNvPr id="4" name="页脚占位符 3">
            <a:extLst>
              <a:ext uri="{FF2B5EF4-FFF2-40B4-BE49-F238E27FC236}">
                <a16:creationId xmlns:a16="http://schemas.microsoft.com/office/drawing/2014/main" id="{7B16C3AC-6745-F855-5917-65E906860D9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C7E0BA0-55B1-0E15-5650-0B30DAC6B644}"/>
              </a:ext>
            </a:extLst>
          </p:cNvPr>
          <p:cNvSpPr>
            <a:spLocks noGrp="1"/>
          </p:cNvSpPr>
          <p:nvPr>
            <p:ph type="sldNum" sz="quarter" idx="12"/>
          </p:nvPr>
        </p:nvSpPr>
        <p:spPr/>
        <p:txBody>
          <a:bodyPr/>
          <a:lstStyle/>
          <a:p>
            <a:fld id="{3BFEB330-021F-464A-8879-7AF9A217C5D1}" type="slidenum">
              <a:rPr lang="zh-CN" altLang="en-US" smtClean="0"/>
              <a:t>‹#›</a:t>
            </a:fld>
            <a:endParaRPr lang="zh-CN" altLang="en-US"/>
          </a:p>
        </p:txBody>
      </p:sp>
    </p:spTree>
    <p:extLst>
      <p:ext uri="{BB962C8B-B14F-4D97-AF65-F5344CB8AC3E}">
        <p14:creationId xmlns:p14="http://schemas.microsoft.com/office/powerpoint/2010/main" val="278915070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61DFAEE-2513-CB5A-0781-E74A1289EF09}"/>
              </a:ext>
            </a:extLst>
          </p:cNvPr>
          <p:cNvSpPr>
            <a:spLocks noGrp="1"/>
          </p:cNvSpPr>
          <p:nvPr>
            <p:ph type="dt" sz="half" idx="10"/>
          </p:nvPr>
        </p:nvSpPr>
        <p:spPr/>
        <p:txBody>
          <a:bodyPr/>
          <a:lstStyle/>
          <a:p>
            <a:fld id="{D3E18AA1-1EA7-4233-ACBE-29DAD7A4DB3D}" type="datetimeFigureOut">
              <a:rPr lang="zh-CN" altLang="en-US" smtClean="0"/>
              <a:t>2022/11/2</a:t>
            </a:fld>
            <a:endParaRPr lang="zh-CN" altLang="en-US"/>
          </a:p>
        </p:txBody>
      </p:sp>
      <p:sp>
        <p:nvSpPr>
          <p:cNvPr id="3" name="页脚占位符 2">
            <a:extLst>
              <a:ext uri="{FF2B5EF4-FFF2-40B4-BE49-F238E27FC236}">
                <a16:creationId xmlns:a16="http://schemas.microsoft.com/office/drawing/2014/main" id="{09DC63A1-BA45-840A-5233-E24466AE4E6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4AA96E0-FC6B-D470-9375-700C5833BF10}"/>
              </a:ext>
            </a:extLst>
          </p:cNvPr>
          <p:cNvSpPr>
            <a:spLocks noGrp="1"/>
          </p:cNvSpPr>
          <p:nvPr>
            <p:ph type="sldNum" sz="quarter" idx="12"/>
          </p:nvPr>
        </p:nvSpPr>
        <p:spPr/>
        <p:txBody>
          <a:bodyPr/>
          <a:lstStyle/>
          <a:p>
            <a:fld id="{3BFEB330-021F-464A-8879-7AF9A217C5D1}" type="slidenum">
              <a:rPr lang="zh-CN" altLang="en-US" smtClean="0"/>
              <a:t>‹#›</a:t>
            </a:fld>
            <a:endParaRPr lang="zh-CN" altLang="en-US"/>
          </a:p>
        </p:txBody>
      </p:sp>
    </p:spTree>
    <p:extLst>
      <p:ext uri="{BB962C8B-B14F-4D97-AF65-F5344CB8AC3E}">
        <p14:creationId xmlns:p14="http://schemas.microsoft.com/office/powerpoint/2010/main" val="185813721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ABD049-2A65-14B6-D691-A1D90312C33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4CED566-09E8-6918-156F-D255F137C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A8BBABF-CE25-5E52-1C5D-1FDD67B892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D202007-D6BB-DACE-CA15-745678EBBED2}"/>
              </a:ext>
            </a:extLst>
          </p:cNvPr>
          <p:cNvSpPr>
            <a:spLocks noGrp="1"/>
          </p:cNvSpPr>
          <p:nvPr>
            <p:ph type="dt" sz="half" idx="10"/>
          </p:nvPr>
        </p:nvSpPr>
        <p:spPr/>
        <p:txBody>
          <a:bodyPr/>
          <a:lstStyle/>
          <a:p>
            <a:fld id="{D3E18AA1-1EA7-4233-ACBE-29DAD7A4DB3D}" type="datetimeFigureOut">
              <a:rPr lang="zh-CN" altLang="en-US" smtClean="0"/>
              <a:t>2022/11/2</a:t>
            </a:fld>
            <a:endParaRPr lang="zh-CN" altLang="en-US"/>
          </a:p>
        </p:txBody>
      </p:sp>
      <p:sp>
        <p:nvSpPr>
          <p:cNvPr id="6" name="页脚占位符 5">
            <a:extLst>
              <a:ext uri="{FF2B5EF4-FFF2-40B4-BE49-F238E27FC236}">
                <a16:creationId xmlns:a16="http://schemas.microsoft.com/office/drawing/2014/main" id="{45CE8EFA-6A93-4035-EFA0-5D50189877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E78D28E-B918-0D2B-C983-04FD6A891942}"/>
              </a:ext>
            </a:extLst>
          </p:cNvPr>
          <p:cNvSpPr>
            <a:spLocks noGrp="1"/>
          </p:cNvSpPr>
          <p:nvPr>
            <p:ph type="sldNum" sz="quarter" idx="12"/>
          </p:nvPr>
        </p:nvSpPr>
        <p:spPr/>
        <p:txBody>
          <a:bodyPr/>
          <a:lstStyle/>
          <a:p>
            <a:fld id="{3BFEB330-021F-464A-8879-7AF9A217C5D1}" type="slidenum">
              <a:rPr lang="zh-CN" altLang="en-US" smtClean="0"/>
              <a:t>‹#›</a:t>
            </a:fld>
            <a:endParaRPr lang="zh-CN" altLang="en-US"/>
          </a:p>
        </p:txBody>
      </p:sp>
    </p:spTree>
    <p:extLst>
      <p:ext uri="{BB962C8B-B14F-4D97-AF65-F5344CB8AC3E}">
        <p14:creationId xmlns:p14="http://schemas.microsoft.com/office/powerpoint/2010/main" val="61450529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308E66-3984-4527-D12A-83E0D2CAC52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0B4D036-FC44-B15B-4EA7-177E1AE9E6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C001FFC-C72A-51FD-D949-B2A3BB142B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9D2931-FC50-CA2F-BA73-A9533A3C7055}"/>
              </a:ext>
            </a:extLst>
          </p:cNvPr>
          <p:cNvSpPr>
            <a:spLocks noGrp="1"/>
          </p:cNvSpPr>
          <p:nvPr>
            <p:ph type="dt" sz="half" idx="10"/>
          </p:nvPr>
        </p:nvSpPr>
        <p:spPr/>
        <p:txBody>
          <a:bodyPr/>
          <a:lstStyle/>
          <a:p>
            <a:fld id="{D3E18AA1-1EA7-4233-ACBE-29DAD7A4DB3D}" type="datetimeFigureOut">
              <a:rPr lang="zh-CN" altLang="en-US" smtClean="0"/>
              <a:t>2022/11/2</a:t>
            </a:fld>
            <a:endParaRPr lang="zh-CN" altLang="en-US"/>
          </a:p>
        </p:txBody>
      </p:sp>
      <p:sp>
        <p:nvSpPr>
          <p:cNvPr id="6" name="页脚占位符 5">
            <a:extLst>
              <a:ext uri="{FF2B5EF4-FFF2-40B4-BE49-F238E27FC236}">
                <a16:creationId xmlns:a16="http://schemas.microsoft.com/office/drawing/2014/main" id="{5C305289-A2A9-13FF-EDF7-826F30FC55D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7EAAEB1-8113-E457-8F7B-EFE5F8AEC53A}"/>
              </a:ext>
            </a:extLst>
          </p:cNvPr>
          <p:cNvSpPr>
            <a:spLocks noGrp="1"/>
          </p:cNvSpPr>
          <p:nvPr>
            <p:ph type="sldNum" sz="quarter" idx="12"/>
          </p:nvPr>
        </p:nvSpPr>
        <p:spPr/>
        <p:txBody>
          <a:bodyPr/>
          <a:lstStyle/>
          <a:p>
            <a:fld id="{3BFEB330-021F-464A-8879-7AF9A217C5D1}" type="slidenum">
              <a:rPr lang="zh-CN" altLang="en-US" smtClean="0"/>
              <a:t>‹#›</a:t>
            </a:fld>
            <a:endParaRPr lang="zh-CN" altLang="en-US"/>
          </a:p>
        </p:txBody>
      </p:sp>
    </p:spTree>
    <p:extLst>
      <p:ext uri="{BB962C8B-B14F-4D97-AF65-F5344CB8AC3E}">
        <p14:creationId xmlns:p14="http://schemas.microsoft.com/office/powerpoint/2010/main" val="244830721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FDC3977-6274-5192-E11B-C21EEDB36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811658D-B910-3FC9-788C-A250759D4E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8809FF-0F1B-B70C-C097-8CAFBD3C07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E18AA1-1EA7-4233-ACBE-29DAD7A4DB3D}" type="datetimeFigureOut">
              <a:rPr lang="zh-CN" altLang="en-US" smtClean="0"/>
              <a:t>2022/11/2</a:t>
            </a:fld>
            <a:endParaRPr lang="zh-CN" altLang="en-US"/>
          </a:p>
        </p:txBody>
      </p:sp>
      <p:sp>
        <p:nvSpPr>
          <p:cNvPr id="5" name="页脚占位符 4">
            <a:extLst>
              <a:ext uri="{FF2B5EF4-FFF2-40B4-BE49-F238E27FC236}">
                <a16:creationId xmlns:a16="http://schemas.microsoft.com/office/drawing/2014/main" id="{9A7D48BF-0171-F88A-4E41-DD2914D0C3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58F9785-8B44-2EAD-B1A5-A035DDBED8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FEB330-021F-464A-8879-7AF9A217C5D1}" type="slidenum">
              <a:rPr lang="zh-CN" altLang="en-US" smtClean="0"/>
              <a:t>‹#›</a:t>
            </a:fld>
            <a:endParaRPr lang="zh-CN" altLang="en-US"/>
          </a:p>
        </p:txBody>
      </p:sp>
    </p:spTree>
    <p:extLst>
      <p:ext uri="{BB962C8B-B14F-4D97-AF65-F5344CB8AC3E}">
        <p14:creationId xmlns:p14="http://schemas.microsoft.com/office/powerpoint/2010/main" val="1000629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5" y="4"/>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5" y="1123953"/>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2" y="6235704"/>
            <a:ext cx="1388536" cy="206381"/>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669926" y="6235704"/>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599" y="6235704"/>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fld id="{5DD3DB80-B894-403A-B48E-6FDC1A72010E}" type="slidenum">
              <a:rPr lang="zh-CN" altLang="en-US" smtClean="0"/>
              <a:t>‹#›</a:t>
            </a:fld>
            <a:endParaRPr lang="zh-CN" altLang="en-US"/>
          </a:p>
        </p:txBody>
      </p:sp>
      <p:cxnSp>
        <p:nvCxnSpPr>
          <p:cNvPr id="7" name="直接连接符 6"/>
          <p:cNvCxnSpPr/>
          <p:nvPr userDrawn="1"/>
        </p:nvCxnSpPr>
        <p:spPr>
          <a:xfrm>
            <a:off x="669925"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74510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0.xml"/><Relationship Id="rId5" Type="http://schemas.openxmlformats.org/officeDocument/2006/relationships/image" Target="../media/image57.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60.png"/><Relationship Id="rId1" Type="http://schemas.openxmlformats.org/officeDocument/2006/relationships/slideLayout" Target="../slideLayouts/slideLayout20.xml"/><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2.png"/><Relationship Id="rId1" Type="http://schemas.openxmlformats.org/officeDocument/2006/relationships/slideLayout" Target="../slideLayouts/slideLayout20.xml"/><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4.png"/><Relationship Id="rId1" Type="http://schemas.openxmlformats.org/officeDocument/2006/relationships/slideLayout" Target="../slideLayouts/slideLayout20.xml"/><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0.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0.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0.xml"/><Relationship Id="rId5" Type="http://schemas.openxmlformats.org/officeDocument/2006/relationships/image" Target="../media/image86.png"/><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0.xml"/><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0.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0.xml"/><Relationship Id="rId4" Type="http://schemas.openxmlformats.org/officeDocument/2006/relationships/image" Target="../media/image101.png"/></Relationships>
</file>

<file path=ppt/slides/_rels/slide2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3">
            <a:extLst>
              <a:ext uri="{FF2B5EF4-FFF2-40B4-BE49-F238E27FC236}">
                <a16:creationId xmlns:a16="http://schemas.microsoft.com/office/drawing/2014/main" id="{405FCD78-CC61-4E82-847B-4E44AB6C87DE}"/>
              </a:ext>
            </a:extLst>
          </p:cNvPr>
          <p:cNvSpPr txBox="1">
            <a:spLocks/>
          </p:cNvSpPr>
          <p:nvPr/>
        </p:nvSpPr>
        <p:spPr>
          <a:xfrm>
            <a:off x="918922" y="2627616"/>
            <a:ext cx="10459092" cy="1602768"/>
          </a:xfrm>
          <a:prstGeom prst="rect">
            <a:avLst/>
          </a:prstGeom>
        </p:spPr>
        <p:txBody>
          <a:bodyPr vert="horz" lIns="91440" tIns="45720" rIns="91440" bIns="45720" rtlCol="0" anchor="ctr" anchorCtr="1">
            <a:noAutofit/>
          </a:bodyPr>
          <a:lst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altLang="zh-CN" sz="4400" dirty="0">
                <a:solidFill>
                  <a:schemeClr val="tx1">
                    <a:lumMod val="75000"/>
                    <a:lumOff val="25000"/>
                  </a:schemeClr>
                </a:solidFill>
                <a:latin typeface="+mn-ea"/>
                <a:cs typeface="+mn-ea"/>
                <a:sym typeface="+mn-lt"/>
              </a:rPr>
              <a:t> </a:t>
            </a:r>
            <a:endParaRPr lang="zh-CN" altLang="en-US" sz="3200" dirty="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sp>
        <p:nvSpPr>
          <p:cNvPr id="2" name="文本框 1">
            <a:extLst>
              <a:ext uri="{FF2B5EF4-FFF2-40B4-BE49-F238E27FC236}">
                <a16:creationId xmlns:a16="http://schemas.microsoft.com/office/drawing/2014/main" id="{2FBA086B-9C8A-7245-915F-27AE5D55F68B}"/>
              </a:ext>
            </a:extLst>
          </p:cNvPr>
          <p:cNvSpPr txBox="1"/>
          <p:nvPr/>
        </p:nvSpPr>
        <p:spPr>
          <a:xfrm>
            <a:off x="1408351" y="1642641"/>
            <a:ext cx="9664658" cy="2233240"/>
          </a:xfrm>
          <a:prstGeom prst="rect">
            <a:avLst/>
          </a:prstGeom>
          <a:noFill/>
        </p:spPr>
        <p:txBody>
          <a:bodyPr wrap="square" rtlCol="0">
            <a:spAutoFit/>
          </a:bodyPr>
          <a:lstStyle/>
          <a:p>
            <a:pPr algn="ctr">
              <a:lnSpc>
                <a:spcPct val="150000"/>
              </a:lnSpc>
            </a:pPr>
            <a:r>
              <a:rPr lang="en-US" altLang="zh-CN" sz="3200" b="1" dirty="0"/>
              <a:t>Heavy Hitter Estimation over Set-Valued Data with Local Differential Privacy</a:t>
            </a:r>
          </a:p>
          <a:p>
            <a:pPr algn="ctr">
              <a:lnSpc>
                <a:spcPct val="150000"/>
              </a:lnSpc>
            </a:pPr>
            <a:r>
              <a:rPr lang="zh-CN" altLang="en-US" sz="3200" b="1" dirty="0"/>
              <a:t>具有本地差分隐私的集值数据上的频繁项估计</a:t>
            </a:r>
            <a:endParaRPr lang="en-US" altLang="zh-CN" sz="3200" b="1" dirty="0"/>
          </a:p>
        </p:txBody>
      </p:sp>
      <p:sp>
        <p:nvSpPr>
          <p:cNvPr id="3" name="文本框 2">
            <a:extLst>
              <a:ext uri="{FF2B5EF4-FFF2-40B4-BE49-F238E27FC236}">
                <a16:creationId xmlns:a16="http://schemas.microsoft.com/office/drawing/2014/main" id="{4F0F1782-40A2-82A5-6B27-B8E3E5529D52}"/>
              </a:ext>
            </a:extLst>
          </p:cNvPr>
          <p:cNvSpPr txBox="1"/>
          <p:nvPr/>
        </p:nvSpPr>
        <p:spPr>
          <a:xfrm>
            <a:off x="5323443" y="4353919"/>
            <a:ext cx="2031325" cy="1123513"/>
          </a:xfrm>
          <a:prstGeom prst="rect">
            <a:avLst/>
          </a:prstGeom>
          <a:noFill/>
        </p:spPr>
        <p:txBody>
          <a:bodyPr wrap="none" rtlCol="0">
            <a:spAutoFit/>
          </a:bodyPr>
          <a:lstStyle/>
          <a:p>
            <a:pPr algn="ctr">
              <a:lnSpc>
                <a:spcPct val="200000"/>
              </a:lnSpc>
            </a:pPr>
            <a:r>
              <a:rPr lang="zh-CN" altLang="en-US" b="1" dirty="0"/>
              <a:t>报告人：刘鑫</a:t>
            </a:r>
            <a:endParaRPr lang="en-US" altLang="zh-CN" b="1" dirty="0"/>
          </a:p>
          <a:p>
            <a:pPr algn="ctr">
              <a:lnSpc>
                <a:spcPct val="200000"/>
              </a:lnSpc>
            </a:pPr>
            <a:r>
              <a:rPr lang="zh-CN" altLang="en-US" b="1" dirty="0"/>
              <a:t>指导老师：张美范</a:t>
            </a:r>
          </a:p>
        </p:txBody>
      </p:sp>
      <p:sp>
        <p:nvSpPr>
          <p:cNvPr id="4" name="文本框 3">
            <a:extLst>
              <a:ext uri="{FF2B5EF4-FFF2-40B4-BE49-F238E27FC236}">
                <a16:creationId xmlns:a16="http://schemas.microsoft.com/office/drawing/2014/main" id="{B7AAED0B-F319-4CE5-CC6E-255FEE2F8090}"/>
              </a:ext>
            </a:extLst>
          </p:cNvPr>
          <p:cNvSpPr txBox="1"/>
          <p:nvPr/>
        </p:nvSpPr>
        <p:spPr>
          <a:xfrm>
            <a:off x="141148" y="5934670"/>
            <a:ext cx="9008989" cy="923330"/>
          </a:xfrm>
          <a:prstGeom prst="rect">
            <a:avLst/>
          </a:prstGeom>
          <a:noFill/>
        </p:spPr>
        <p:txBody>
          <a:bodyPr wrap="square" rtlCol="0">
            <a:spAutoFit/>
          </a:bodyPr>
          <a:lstStyle/>
          <a:p>
            <a:r>
              <a:rPr lang="en-US" altLang="zh-CN" b="0" i="0" dirty="0">
                <a:solidFill>
                  <a:srgbClr val="2E414F"/>
                </a:solidFill>
                <a:effectLst/>
                <a:latin typeface="Roboto" panose="02000000000000000000" pitchFamily="2" charset="0"/>
              </a:rPr>
              <a:t>Qin, Z., Yang, Y., Yu, T., Khalil, I.M., Xiao, X., &amp; Ren, K. (2016). Heavy Hitter Estimation over Set-Valued Data with Local Differential Privacy. </a:t>
            </a:r>
            <a:r>
              <a:rPr lang="en-US" altLang="zh-CN" b="0" i="1" dirty="0">
                <a:solidFill>
                  <a:srgbClr val="2E414F"/>
                </a:solidFill>
                <a:effectLst/>
                <a:latin typeface="Roboto" panose="02000000000000000000" pitchFamily="2" charset="0"/>
              </a:rPr>
              <a:t>Proceedings of the 2016 ACM SIGSAC Conference on Computer and Communications Security</a:t>
            </a:r>
            <a:r>
              <a:rPr lang="en-US" altLang="zh-CN" b="0" i="0" dirty="0">
                <a:solidFill>
                  <a:srgbClr val="2E414F"/>
                </a:solidFill>
                <a:effectLst/>
                <a:latin typeface="Roboto" panose="02000000000000000000" pitchFamily="2" charset="0"/>
              </a:rPr>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6DBD69-73B8-7687-31A4-54A9BA1DAC6D}"/>
              </a:ext>
            </a:extLst>
          </p:cNvPr>
          <p:cNvSpPr>
            <a:spLocks noGrp="1"/>
          </p:cNvSpPr>
          <p:nvPr>
            <p:ph type="title"/>
          </p:nvPr>
        </p:nvSpPr>
        <p:spPr/>
        <p:txBody>
          <a:bodyPr/>
          <a:lstStyle/>
          <a:p>
            <a:r>
              <a:rPr lang="en-US" altLang="zh-CN" dirty="0"/>
              <a:t>Naive Solution</a:t>
            </a:r>
            <a:endParaRPr lang="zh-CN" altLang="en-US" dirty="0"/>
          </a:p>
        </p:txBody>
      </p:sp>
      <p:sp>
        <p:nvSpPr>
          <p:cNvPr id="3" name="灯片编号占位符 2">
            <a:extLst>
              <a:ext uri="{FF2B5EF4-FFF2-40B4-BE49-F238E27FC236}">
                <a16:creationId xmlns:a16="http://schemas.microsoft.com/office/drawing/2014/main" id="{E6605768-EC37-AD03-3C1F-BCB2A27BDCE9}"/>
              </a:ext>
            </a:extLst>
          </p:cNvPr>
          <p:cNvSpPr>
            <a:spLocks noGrp="1"/>
          </p:cNvSpPr>
          <p:nvPr>
            <p:ph type="sldNum" sz="quarter" idx="12"/>
          </p:nvPr>
        </p:nvSpPr>
        <p:spPr/>
        <p:txBody>
          <a:bodyPr/>
          <a:lstStyle/>
          <a:p>
            <a:fld id="{5DD3DB80-B894-403A-B48E-6FDC1A72010E}" type="slidenum">
              <a:rPr lang="zh-CN" altLang="en-US" smtClean="0"/>
              <a:t>10</a:t>
            </a:fld>
            <a:endParaRPr lang="zh-CN" altLang="en-US"/>
          </a:p>
        </p:txBody>
      </p:sp>
      <p:sp>
        <p:nvSpPr>
          <p:cNvPr id="4" name="文本框 3">
            <a:extLst>
              <a:ext uri="{FF2B5EF4-FFF2-40B4-BE49-F238E27FC236}">
                <a16:creationId xmlns:a16="http://schemas.microsoft.com/office/drawing/2014/main" id="{2173A2DB-9AC1-B250-29D2-880E67B8B269}"/>
              </a:ext>
            </a:extLst>
          </p:cNvPr>
          <p:cNvSpPr txBox="1"/>
          <p:nvPr/>
        </p:nvSpPr>
        <p:spPr>
          <a:xfrm>
            <a:off x="941294" y="1445557"/>
            <a:ext cx="2409634" cy="461665"/>
          </a:xfrm>
          <a:prstGeom prst="rect">
            <a:avLst/>
          </a:prstGeom>
          <a:noFill/>
          <a:ln>
            <a:solidFill>
              <a:schemeClr val="accent2"/>
            </a:solidFill>
          </a:ln>
        </p:spPr>
        <p:txBody>
          <a:bodyPr wrap="none" rtlCol="0">
            <a:spAutoFit/>
          </a:bodyPr>
          <a:lstStyle/>
          <a:p>
            <a:r>
              <a:rPr lang="en-US" altLang="zh-CN" sz="2400" b="1" dirty="0"/>
              <a:t>Naïve RAPPOR</a:t>
            </a:r>
            <a:endParaRPr lang="zh-CN" altLang="en-US" sz="2400" b="1" dirty="0"/>
          </a:p>
        </p:txBody>
      </p:sp>
      <p:sp>
        <p:nvSpPr>
          <p:cNvPr id="5" name="文本框 4">
            <a:extLst>
              <a:ext uri="{FF2B5EF4-FFF2-40B4-BE49-F238E27FC236}">
                <a16:creationId xmlns:a16="http://schemas.microsoft.com/office/drawing/2014/main" id="{5DA97AD6-2A7D-5631-9447-F6C4E765E333}"/>
              </a:ext>
            </a:extLst>
          </p:cNvPr>
          <p:cNvSpPr txBox="1"/>
          <p:nvPr/>
        </p:nvSpPr>
        <p:spPr>
          <a:xfrm>
            <a:off x="1258380" y="2615450"/>
            <a:ext cx="1519968" cy="461665"/>
          </a:xfrm>
          <a:prstGeom prst="rect">
            <a:avLst/>
          </a:prstGeom>
          <a:noFill/>
          <a:ln>
            <a:solidFill>
              <a:schemeClr val="accent2"/>
            </a:solidFill>
          </a:ln>
        </p:spPr>
        <p:txBody>
          <a:bodyPr wrap="none" rtlCol="0">
            <a:spAutoFit/>
          </a:bodyPr>
          <a:lstStyle/>
          <a:p>
            <a:r>
              <a:rPr lang="en-US" altLang="zh-CN" sz="2400" b="1" dirty="0"/>
              <a:t>Naïve SH</a:t>
            </a:r>
            <a:endParaRPr lang="zh-CN" altLang="en-US" sz="2400" b="1" dirty="0"/>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96D306E1-FA95-54A9-DF53-5FE1FD2CC2CA}"/>
                  </a:ext>
                </a:extLst>
              </p:cNvPr>
              <p:cNvSpPr txBox="1"/>
              <p:nvPr/>
            </p:nvSpPr>
            <p:spPr>
              <a:xfrm>
                <a:off x="4000501" y="1491723"/>
                <a:ext cx="1879938" cy="369332"/>
              </a:xfrm>
              <a:prstGeom prst="rect">
                <a:avLst/>
              </a:prstGeom>
              <a:solidFill>
                <a:schemeClr val="accent1">
                  <a:lumMod val="20000"/>
                  <a:lumOff val="80000"/>
                </a:schemeClr>
              </a:solidFill>
              <a:ln>
                <a:noFill/>
              </a:ln>
            </p:spPr>
            <p:txBody>
              <a:bodyPr wrap="none" rtlCol="0">
                <a:spAutoFit/>
              </a:bodyPr>
              <a:lstStyle/>
              <a:p>
                <a:r>
                  <a:rPr lang="zh-CN" altLang="en-US" dirty="0"/>
                  <a:t>敏感度与</a:t>
                </a:r>
                <a14:m>
                  <m:oMath xmlns:m="http://schemas.openxmlformats.org/officeDocument/2006/math">
                    <m:r>
                      <a:rPr lang="en-US" altLang="zh-CN" i="1" dirty="0" smtClean="0">
                        <a:latin typeface="Cambria Math" panose="02040503050406030204" pitchFamily="18" charset="0"/>
                      </a:rPr>
                      <m:t>𝑙</m:t>
                    </m:r>
                  </m:oMath>
                </a14:m>
                <a:r>
                  <a:rPr lang="zh-CN" altLang="en-US" dirty="0"/>
                  <a:t>成比例</a:t>
                </a:r>
              </a:p>
            </p:txBody>
          </p:sp>
        </mc:Choice>
        <mc:Fallback>
          <p:sp>
            <p:nvSpPr>
              <p:cNvPr id="6" name="文本框 5">
                <a:extLst>
                  <a:ext uri="{FF2B5EF4-FFF2-40B4-BE49-F238E27FC236}">
                    <a16:creationId xmlns:a16="http://schemas.microsoft.com/office/drawing/2014/main" id="{96D306E1-FA95-54A9-DF53-5FE1FD2CC2CA}"/>
                  </a:ext>
                </a:extLst>
              </p:cNvPr>
              <p:cNvSpPr txBox="1">
                <a:spLocks noRot="1" noChangeAspect="1" noMove="1" noResize="1" noEditPoints="1" noAdjustHandles="1" noChangeArrowheads="1" noChangeShapeType="1" noTextEdit="1"/>
              </p:cNvSpPr>
              <p:nvPr/>
            </p:nvSpPr>
            <p:spPr>
              <a:xfrm>
                <a:off x="4000501" y="1491723"/>
                <a:ext cx="1879938" cy="369332"/>
              </a:xfrm>
              <a:prstGeom prst="rect">
                <a:avLst/>
              </a:prstGeom>
              <a:blipFill>
                <a:blip r:embed="rId2"/>
                <a:stretch>
                  <a:fillRect l="-2589" t="-10000" r="-2589" b="-26667"/>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8435D41B-49FE-1BB5-407C-FB2A9D3E3186}"/>
                  </a:ext>
                </a:extLst>
              </p:cNvPr>
              <p:cNvSpPr txBox="1"/>
              <p:nvPr/>
            </p:nvSpPr>
            <p:spPr>
              <a:xfrm>
                <a:off x="4054586" y="2647435"/>
                <a:ext cx="1771767" cy="369332"/>
              </a:xfrm>
              <a:prstGeom prst="rect">
                <a:avLst/>
              </a:prstGeom>
              <a:solidFill>
                <a:schemeClr val="accent1">
                  <a:lumMod val="20000"/>
                  <a:lumOff val="80000"/>
                </a:schemeClr>
              </a:solidFill>
              <a:ln>
                <a:noFill/>
              </a:ln>
            </p:spPr>
            <p:txBody>
              <a:bodyPr wrap="none" rtlCol="0">
                <a:spAutoFit/>
              </a:bodyPr>
              <a:lstStyle/>
              <a:p>
                <a:r>
                  <a:rPr lang="zh-CN" altLang="en-US" dirty="0"/>
                  <a:t>通信成本为</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𝑙</m:t>
                    </m:r>
                    <m:r>
                      <a:rPr lang="en-US" altLang="zh-CN" i="1" dirty="0" smtClean="0">
                        <a:latin typeface="Cambria Math" panose="02040503050406030204" pitchFamily="18" charset="0"/>
                      </a:rPr>
                      <m:t>)</m:t>
                    </m:r>
                  </m:oMath>
                </a14:m>
                <a:endParaRPr lang="zh-CN" altLang="en-US" dirty="0"/>
              </a:p>
            </p:txBody>
          </p:sp>
        </mc:Choice>
        <mc:Fallback>
          <p:sp>
            <p:nvSpPr>
              <p:cNvPr id="7" name="文本框 6">
                <a:extLst>
                  <a:ext uri="{FF2B5EF4-FFF2-40B4-BE49-F238E27FC236}">
                    <a16:creationId xmlns:a16="http://schemas.microsoft.com/office/drawing/2014/main" id="{8435D41B-49FE-1BB5-407C-FB2A9D3E3186}"/>
                  </a:ext>
                </a:extLst>
              </p:cNvPr>
              <p:cNvSpPr txBox="1">
                <a:spLocks noRot="1" noChangeAspect="1" noMove="1" noResize="1" noEditPoints="1" noAdjustHandles="1" noChangeArrowheads="1" noChangeShapeType="1" noTextEdit="1"/>
              </p:cNvSpPr>
              <p:nvPr/>
            </p:nvSpPr>
            <p:spPr>
              <a:xfrm>
                <a:off x="4054586" y="2647435"/>
                <a:ext cx="1771767" cy="369332"/>
              </a:xfrm>
              <a:prstGeom prst="rect">
                <a:avLst/>
              </a:prstGeom>
              <a:blipFill>
                <a:blip r:embed="rId3"/>
                <a:stretch>
                  <a:fillRect l="-2749" t="-8197" r="-687" b="-24590"/>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3A45CDED-6534-587A-5F80-C0D9EA24CE30}"/>
                  </a:ext>
                </a:extLst>
              </p:cNvPr>
              <p:cNvSpPr txBox="1"/>
              <p:nvPr/>
            </p:nvSpPr>
            <p:spPr>
              <a:xfrm>
                <a:off x="6717266" y="1993805"/>
                <a:ext cx="725776" cy="369332"/>
              </a:xfrm>
              <a:prstGeom prst="rect">
                <a:avLst/>
              </a:prstGeom>
              <a:solidFill>
                <a:schemeClr val="accent1">
                  <a:lumMod val="20000"/>
                  <a:lumOff val="80000"/>
                </a:schemeClr>
              </a:solidFill>
              <a:ln>
                <a:solidFill>
                  <a:schemeClr val="accent2"/>
                </a:solidFill>
              </a:ln>
            </p:spPr>
            <p:txBody>
              <a:bodyPr wrap="none" rtlCol="0">
                <a:spAutoFit/>
              </a:bodyPr>
              <a:lstStyle/>
              <a:p>
                <a:r>
                  <a:rPr lang="zh-CN" altLang="en-US" dirty="0"/>
                  <a:t>降低</a:t>
                </a:r>
                <a14:m>
                  <m:oMath xmlns:m="http://schemas.openxmlformats.org/officeDocument/2006/math">
                    <m:r>
                      <a:rPr lang="en-US" altLang="zh-CN" i="1" dirty="0" smtClean="0">
                        <a:latin typeface="Cambria Math" panose="02040503050406030204" pitchFamily="18" charset="0"/>
                      </a:rPr>
                      <m:t>𝑙</m:t>
                    </m:r>
                  </m:oMath>
                </a14:m>
                <a:endParaRPr lang="zh-CN" altLang="en-US" dirty="0"/>
              </a:p>
            </p:txBody>
          </p:sp>
        </mc:Choice>
        <mc:Fallback>
          <p:sp>
            <p:nvSpPr>
              <p:cNvPr id="9" name="文本框 8">
                <a:extLst>
                  <a:ext uri="{FF2B5EF4-FFF2-40B4-BE49-F238E27FC236}">
                    <a16:creationId xmlns:a16="http://schemas.microsoft.com/office/drawing/2014/main" id="{3A45CDED-6534-587A-5F80-C0D9EA24CE30}"/>
                  </a:ext>
                </a:extLst>
              </p:cNvPr>
              <p:cNvSpPr txBox="1">
                <a:spLocks noRot="1" noChangeAspect="1" noMove="1" noResize="1" noEditPoints="1" noAdjustHandles="1" noChangeArrowheads="1" noChangeShapeType="1" noTextEdit="1"/>
              </p:cNvSpPr>
              <p:nvPr/>
            </p:nvSpPr>
            <p:spPr>
              <a:xfrm>
                <a:off x="6717266" y="1993805"/>
                <a:ext cx="725776" cy="369332"/>
              </a:xfrm>
              <a:prstGeom prst="rect">
                <a:avLst/>
              </a:prstGeom>
              <a:blipFill>
                <a:blip r:embed="rId4"/>
                <a:stretch>
                  <a:fillRect l="-6612" t="-6349" b="-22222"/>
                </a:stretch>
              </a:blipFill>
              <a:ln>
                <a:solidFill>
                  <a:schemeClr val="accent2"/>
                </a:solidFill>
              </a:ln>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05141BA0-65D1-05A8-C3A8-8D8197CD6CF8}"/>
              </a:ext>
            </a:extLst>
          </p:cNvPr>
          <p:cNvSpPr txBox="1"/>
          <p:nvPr/>
        </p:nvSpPr>
        <p:spPr>
          <a:xfrm>
            <a:off x="8279868" y="1741493"/>
            <a:ext cx="2993127" cy="873957"/>
          </a:xfrm>
          <a:prstGeom prst="rect">
            <a:avLst/>
          </a:prstGeom>
          <a:noFill/>
          <a:ln>
            <a:solidFill>
              <a:schemeClr val="accent2"/>
            </a:solidFill>
          </a:ln>
        </p:spPr>
        <p:txBody>
          <a:bodyPr wrap="none" rtlCol="0">
            <a:spAutoFit/>
          </a:bodyPr>
          <a:lstStyle/>
          <a:p>
            <a:pPr>
              <a:lnSpc>
                <a:spcPct val="150000"/>
              </a:lnSpc>
            </a:pPr>
            <a:r>
              <a:rPr lang="zh-CN" altLang="en-US" dirty="0"/>
              <a:t>降低</a:t>
            </a:r>
            <a:r>
              <a:rPr lang="en-US" altLang="zh-CN" dirty="0"/>
              <a:t>naïve solution</a:t>
            </a:r>
            <a:r>
              <a:rPr lang="zh-CN" altLang="en-US" dirty="0"/>
              <a:t>中的噪声</a:t>
            </a:r>
            <a:endParaRPr lang="en-US" altLang="zh-CN" dirty="0"/>
          </a:p>
          <a:p>
            <a:pPr>
              <a:lnSpc>
                <a:spcPct val="150000"/>
              </a:lnSpc>
            </a:pPr>
            <a:r>
              <a:rPr lang="zh-CN" altLang="en-US" dirty="0"/>
              <a:t>以及</a:t>
            </a:r>
            <a:r>
              <a:rPr lang="en-US" altLang="zh-CN" dirty="0"/>
              <a:t>naïve SH</a:t>
            </a:r>
            <a:r>
              <a:rPr lang="zh-CN" altLang="en-US" dirty="0"/>
              <a:t>中的通信开销</a:t>
            </a:r>
          </a:p>
        </p:txBody>
      </p:sp>
      <p:cxnSp>
        <p:nvCxnSpPr>
          <p:cNvPr id="12" name="直接箭头连接符 11">
            <a:extLst>
              <a:ext uri="{FF2B5EF4-FFF2-40B4-BE49-F238E27FC236}">
                <a16:creationId xmlns:a16="http://schemas.microsoft.com/office/drawing/2014/main" id="{F47A957E-65D5-3B2B-CA0F-587198CB2E51}"/>
              </a:ext>
            </a:extLst>
          </p:cNvPr>
          <p:cNvCxnSpPr>
            <a:stCxn id="4" idx="3"/>
            <a:endCxn id="6" idx="1"/>
          </p:cNvCxnSpPr>
          <p:nvPr/>
        </p:nvCxnSpPr>
        <p:spPr>
          <a:xfrm flipV="1">
            <a:off x="3350928" y="1676389"/>
            <a:ext cx="64957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25D03459-4C39-4255-2753-0D0DD2E164A3}"/>
              </a:ext>
            </a:extLst>
          </p:cNvPr>
          <p:cNvCxnSpPr>
            <a:stCxn id="5" idx="3"/>
            <a:endCxn id="7" idx="1"/>
          </p:cNvCxnSpPr>
          <p:nvPr/>
        </p:nvCxnSpPr>
        <p:spPr>
          <a:xfrm flipV="1">
            <a:off x="2778348" y="2832101"/>
            <a:ext cx="1276238" cy="14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C910D0C1-FD39-BC96-D382-90AED0EA534B}"/>
              </a:ext>
            </a:extLst>
          </p:cNvPr>
          <p:cNvCxnSpPr>
            <a:stCxn id="6" idx="3"/>
            <a:endCxn id="9" idx="1"/>
          </p:cNvCxnSpPr>
          <p:nvPr/>
        </p:nvCxnSpPr>
        <p:spPr>
          <a:xfrm>
            <a:off x="5880439" y="1676389"/>
            <a:ext cx="836827" cy="50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5071AFBE-B437-E15B-DAAD-051D7616D8F2}"/>
              </a:ext>
            </a:extLst>
          </p:cNvPr>
          <p:cNvCxnSpPr>
            <a:stCxn id="7" idx="3"/>
            <a:endCxn id="9" idx="1"/>
          </p:cNvCxnSpPr>
          <p:nvPr/>
        </p:nvCxnSpPr>
        <p:spPr>
          <a:xfrm flipV="1">
            <a:off x="5826353" y="2178471"/>
            <a:ext cx="890913" cy="653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43BDDC4-3CDF-5F16-9422-A57218B5F5C4}"/>
              </a:ext>
            </a:extLst>
          </p:cNvPr>
          <p:cNvCxnSpPr>
            <a:stCxn id="9" idx="3"/>
            <a:endCxn id="10" idx="1"/>
          </p:cNvCxnSpPr>
          <p:nvPr/>
        </p:nvCxnSpPr>
        <p:spPr>
          <a:xfrm>
            <a:off x="7443042" y="2178471"/>
            <a:ext cx="8368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F6CB35F6-D69C-125B-EE5A-D94E00C92048}"/>
                  </a:ext>
                </a:extLst>
              </p:cNvPr>
              <p:cNvSpPr txBox="1"/>
              <p:nvPr/>
            </p:nvSpPr>
            <p:spPr>
              <a:xfrm>
                <a:off x="669925" y="3485731"/>
                <a:ext cx="10850563" cy="1704954"/>
              </a:xfrm>
              <a:prstGeom prst="rect">
                <a:avLst/>
              </a:prstGeom>
              <a:noFill/>
            </p:spPr>
            <p:txBody>
              <a:bodyPr wrap="square" rtlCol="0">
                <a:spAutoFit/>
              </a:bodyPr>
              <a:lstStyle/>
              <a:p>
                <a:pPr>
                  <a:lnSpc>
                    <a:spcPct val="150000"/>
                  </a:lnSpc>
                </a:pPr>
                <a:r>
                  <a:rPr lang="zh-CN" altLang="en-US" dirty="0"/>
                  <a:t>本文提出的解决方案：</a:t>
                </a:r>
                <a:r>
                  <a:rPr lang="en-US" altLang="zh-CN" b="1" dirty="0"/>
                  <a:t>LDPMiner</a:t>
                </a:r>
              </a:p>
              <a:p>
                <a:pPr>
                  <a:lnSpc>
                    <a:spcPct val="150000"/>
                  </a:lnSpc>
                </a:pPr>
                <a:r>
                  <a:rPr lang="zh-CN" altLang="en-US" b="1" dirty="0"/>
                  <a:t>主要思想</a:t>
                </a:r>
                <a:r>
                  <a:rPr lang="zh-CN" altLang="en-US" dirty="0"/>
                  <a:t>：采用两阶段（</a:t>
                </a:r>
                <a:r>
                  <a:rPr lang="en-US" altLang="zh-CN" dirty="0"/>
                  <a:t>2-phase</a:t>
                </a:r>
                <a:r>
                  <a:rPr lang="zh-CN" altLang="en-US" dirty="0"/>
                  <a:t>）框架。</a:t>
                </a:r>
                <a:endParaRPr lang="en-US" altLang="zh-CN" dirty="0"/>
              </a:p>
              <a:p>
                <a:pPr>
                  <a:lnSpc>
                    <a:spcPct val="150000"/>
                  </a:lnSpc>
                </a:pPr>
                <a:r>
                  <a:rPr lang="en-US" altLang="zh-CN" dirty="0"/>
                  <a:t>                  </a:t>
                </a:r>
                <a:r>
                  <a:rPr lang="zh-CN" altLang="en-US" dirty="0"/>
                  <a:t>第一阶段，识别</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𝑘</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𝑘</m:t>
                    </m:r>
                    <m:r>
                      <a:rPr lang="en-US" altLang="zh-CN" i="1" dirty="0" smtClean="0">
                        <a:latin typeface="Cambria Math" panose="02040503050406030204" pitchFamily="18" charset="0"/>
                      </a:rPr>
                      <m:t>)</m:t>
                    </m:r>
                  </m:oMath>
                </a14:m>
                <a:r>
                  <a:rPr lang="zh-CN" altLang="en-US" dirty="0"/>
                  <a:t>个频繁项的候选集；</a:t>
                </a:r>
                <a:r>
                  <a:rPr lang="en-US" altLang="zh-CN" dirty="0"/>
                  <a:t>(</a:t>
                </a:r>
                <a14:m>
                  <m:oMath xmlns:m="http://schemas.openxmlformats.org/officeDocument/2006/math">
                    <m:r>
                      <a:rPr lang="en-US" altLang="zh-CN" i="1" dirty="0" smtClean="0">
                        <a:latin typeface="Cambria Math" panose="02040503050406030204" pitchFamily="18" charset="0"/>
                      </a:rPr>
                      <m:t>𝑘</m:t>
                    </m:r>
                  </m:oMath>
                </a14:m>
                <a:r>
                  <a:rPr lang="zh-CN" altLang="en-US" dirty="0"/>
                  <a:t>通常远小于</a:t>
                </a:r>
                <a14:m>
                  <m:oMath xmlns:m="http://schemas.openxmlformats.org/officeDocument/2006/math">
                    <m:r>
                      <a:rPr lang="en-US" altLang="zh-CN" i="1" dirty="0" smtClean="0">
                        <a:latin typeface="Cambria Math" panose="02040503050406030204" pitchFamily="18" charset="0"/>
                      </a:rPr>
                      <m:t>𝑙</m:t>
                    </m:r>
                  </m:oMath>
                </a14:m>
                <a:r>
                  <a:rPr lang="en-US" altLang="zh-CN" dirty="0"/>
                  <a:t>)</a:t>
                </a:r>
              </a:p>
              <a:p>
                <a:pPr>
                  <a:lnSpc>
                    <a:spcPct val="150000"/>
                  </a:lnSpc>
                </a:pPr>
                <a:r>
                  <a:rPr lang="en-US" altLang="zh-CN" dirty="0"/>
                  <a:t>                  </a:t>
                </a:r>
                <a:r>
                  <a:rPr lang="zh-CN" altLang="en-US" dirty="0"/>
                  <a:t>第二阶段，将剩余的隐私预算集中在精炼候选项上，而不是将其分配给所有</a:t>
                </a:r>
                <a14:m>
                  <m:oMath xmlns:m="http://schemas.openxmlformats.org/officeDocument/2006/math">
                    <m:r>
                      <a:rPr lang="en-US" altLang="zh-CN" i="1" dirty="0" smtClean="0">
                        <a:latin typeface="Cambria Math" panose="02040503050406030204" pitchFamily="18" charset="0"/>
                      </a:rPr>
                      <m:t>𝑙</m:t>
                    </m:r>
                  </m:oMath>
                </a14:m>
                <a:r>
                  <a:rPr lang="zh-CN" altLang="en-US" dirty="0"/>
                  <a:t>项目。</a:t>
                </a:r>
                <a:endParaRPr lang="en-US" altLang="zh-CN" dirty="0"/>
              </a:p>
            </p:txBody>
          </p:sp>
        </mc:Choice>
        <mc:Fallback>
          <p:sp>
            <p:nvSpPr>
              <p:cNvPr id="23" name="文本框 22">
                <a:extLst>
                  <a:ext uri="{FF2B5EF4-FFF2-40B4-BE49-F238E27FC236}">
                    <a16:creationId xmlns:a16="http://schemas.microsoft.com/office/drawing/2014/main" id="{F6CB35F6-D69C-125B-EE5A-D94E00C92048}"/>
                  </a:ext>
                </a:extLst>
              </p:cNvPr>
              <p:cNvSpPr txBox="1">
                <a:spLocks noRot="1" noChangeAspect="1" noMove="1" noResize="1" noEditPoints="1" noAdjustHandles="1" noChangeArrowheads="1" noChangeShapeType="1" noTextEdit="1"/>
              </p:cNvSpPr>
              <p:nvPr/>
            </p:nvSpPr>
            <p:spPr>
              <a:xfrm>
                <a:off x="669925" y="3485731"/>
                <a:ext cx="10850563" cy="1704954"/>
              </a:xfrm>
              <a:prstGeom prst="rect">
                <a:avLst/>
              </a:prstGeom>
              <a:blipFill>
                <a:blip r:embed="rId5"/>
                <a:stretch>
                  <a:fillRect l="-506" b="-50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F21E1382-0D0A-C57F-9D80-940B53980F9F}"/>
                  </a:ext>
                </a:extLst>
              </p:cNvPr>
              <p:cNvSpPr txBox="1"/>
              <p:nvPr/>
            </p:nvSpPr>
            <p:spPr>
              <a:xfrm>
                <a:off x="4647340" y="5660856"/>
                <a:ext cx="2069926" cy="400110"/>
              </a:xfrm>
              <a:prstGeom prst="rect">
                <a:avLst/>
              </a:prstGeom>
              <a:noFill/>
              <a:ln>
                <a:solidFill>
                  <a:schemeClr val="accent2"/>
                </a:solidFill>
              </a:ln>
            </p:spPr>
            <p:txBody>
              <a:bodyPr wrap="none" rtlCol="0">
                <a:spAutoFit/>
              </a:bodyPr>
              <a:lstStyle/>
              <a:p>
                <a:r>
                  <a:rPr lang="zh-CN" altLang="en-US" sz="2000" b="1" dirty="0"/>
                  <a:t>达到降低</a:t>
                </a:r>
                <a14:m>
                  <m:oMath xmlns:m="http://schemas.openxmlformats.org/officeDocument/2006/math">
                    <m:r>
                      <a:rPr lang="en-US" altLang="zh-CN" sz="2000" b="1" i="1" dirty="0" smtClean="0">
                        <a:latin typeface="Cambria Math" panose="02040503050406030204" pitchFamily="18" charset="0"/>
                      </a:rPr>
                      <m:t>𝒍</m:t>
                    </m:r>
                  </m:oMath>
                </a14:m>
                <a:r>
                  <a:rPr lang="zh-CN" altLang="en-US" sz="2000" b="1" dirty="0"/>
                  <a:t>的目的</a:t>
                </a:r>
              </a:p>
            </p:txBody>
          </p:sp>
        </mc:Choice>
        <mc:Fallback>
          <p:sp>
            <p:nvSpPr>
              <p:cNvPr id="24" name="文本框 23">
                <a:extLst>
                  <a:ext uri="{FF2B5EF4-FFF2-40B4-BE49-F238E27FC236}">
                    <a16:creationId xmlns:a16="http://schemas.microsoft.com/office/drawing/2014/main" id="{F21E1382-0D0A-C57F-9D80-940B53980F9F}"/>
                  </a:ext>
                </a:extLst>
              </p:cNvPr>
              <p:cNvSpPr txBox="1">
                <a:spLocks noRot="1" noChangeAspect="1" noMove="1" noResize="1" noEditPoints="1" noAdjustHandles="1" noChangeArrowheads="1" noChangeShapeType="1" noTextEdit="1"/>
              </p:cNvSpPr>
              <p:nvPr/>
            </p:nvSpPr>
            <p:spPr>
              <a:xfrm>
                <a:off x="4647340" y="5660856"/>
                <a:ext cx="2069926" cy="400110"/>
              </a:xfrm>
              <a:prstGeom prst="rect">
                <a:avLst/>
              </a:prstGeom>
              <a:blipFill>
                <a:blip r:embed="rId6"/>
                <a:stretch>
                  <a:fillRect l="-2632" t="-7463" r="-2632" b="-25373"/>
                </a:stretch>
              </a:blipFill>
              <a:ln>
                <a:solidFill>
                  <a:schemeClr val="accent2"/>
                </a:solidFill>
              </a:ln>
            </p:spPr>
            <p:txBody>
              <a:bodyPr/>
              <a:lstStyle/>
              <a:p>
                <a:r>
                  <a:rPr lang="zh-CN" altLang="en-US">
                    <a:noFill/>
                  </a:rPr>
                  <a:t> </a:t>
                </a:r>
              </a:p>
            </p:txBody>
          </p:sp>
        </mc:Fallback>
      </mc:AlternateContent>
      <p:sp>
        <p:nvSpPr>
          <p:cNvPr id="25" name="箭头: 下 24">
            <a:extLst>
              <a:ext uri="{FF2B5EF4-FFF2-40B4-BE49-F238E27FC236}">
                <a16:creationId xmlns:a16="http://schemas.microsoft.com/office/drawing/2014/main" id="{E77AA199-45E8-590F-D622-EB088FD1B445}"/>
              </a:ext>
            </a:extLst>
          </p:cNvPr>
          <p:cNvSpPr/>
          <p:nvPr/>
        </p:nvSpPr>
        <p:spPr>
          <a:xfrm>
            <a:off x="5664591" y="5323650"/>
            <a:ext cx="323523" cy="2268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7486387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arn(inVertical)">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3" grpId="0"/>
      <p:bldP spid="24"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CAC0B5-D89A-8592-C160-373813DFC2DD}"/>
              </a:ext>
            </a:extLst>
          </p:cNvPr>
          <p:cNvSpPr>
            <a:spLocks noGrp="1"/>
          </p:cNvSpPr>
          <p:nvPr>
            <p:ph type="title"/>
          </p:nvPr>
        </p:nvSpPr>
        <p:spPr/>
        <p:txBody>
          <a:bodyPr/>
          <a:lstStyle/>
          <a:p>
            <a:r>
              <a:rPr lang="en-US" altLang="zh-CN" dirty="0"/>
              <a:t>LDPMiner Design</a:t>
            </a:r>
            <a:endParaRPr lang="zh-CN" altLang="en-US" dirty="0"/>
          </a:p>
        </p:txBody>
      </p:sp>
      <p:sp>
        <p:nvSpPr>
          <p:cNvPr id="3" name="灯片编号占位符 2">
            <a:extLst>
              <a:ext uri="{FF2B5EF4-FFF2-40B4-BE49-F238E27FC236}">
                <a16:creationId xmlns:a16="http://schemas.microsoft.com/office/drawing/2014/main" id="{9615DCA4-81AE-A075-D504-46DB91AF6F51}"/>
              </a:ext>
            </a:extLst>
          </p:cNvPr>
          <p:cNvSpPr>
            <a:spLocks noGrp="1"/>
          </p:cNvSpPr>
          <p:nvPr>
            <p:ph type="sldNum" sz="quarter" idx="12"/>
          </p:nvPr>
        </p:nvSpPr>
        <p:spPr/>
        <p:txBody>
          <a:bodyPr/>
          <a:lstStyle/>
          <a:p>
            <a:fld id="{5DD3DB80-B894-403A-B48E-6FDC1A72010E}" type="slidenum">
              <a:rPr lang="zh-CN" altLang="en-US" smtClean="0"/>
              <a:t>11</a:t>
            </a:fld>
            <a:endParaRPr lang="zh-CN" altLang="en-US"/>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5F8F9BBC-8551-FA09-6109-56923F260319}"/>
                  </a:ext>
                </a:extLst>
              </p:cNvPr>
              <p:cNvSpPr txBox="1"/>
              <p:nvPr/>
            </p:nvSpPr>
            <p:spPr>
              <a:xfrm>
                <a:off x="613692" y="1276478"/>
                <a:ext cx="10784057" cy="1289456"/>
              </a:xfrm>
              <a:prstGeom prst="rect">
                <a:avLst/>
              </a:prstGeom>
              <a:noFill/>
            </p:spPr>
            <p:txBody>
              <a:bodyPr wrap="square" rtlCol="0">
                <a:spAutoFit/>
              </a:bodyPr>
              <a:lstStyle/>
              <a:p>
                <a:pPr>
                  <a:lnSpc>
                    <a:spcPct val="150000"/>
                  </a:lnSpc>
                </a:pPr>
                <a:r>
                  <a:rPr lang="zh-CN" altLang="en-US" b="1" dirty="0"/>
                  <a:t>关键发现</a:t>
                </a:r>
                <a:r>
                  <a:rPr lang="zh-CN" altLang="en-US" b="1" dirty="0">
                    <a:latin typeface="等线" panose="02010600030101010101" pitchFamily="2" charset="-122"/>
                    <a:ea typeface="等线" panose="02010600030101010101" pitchFamily="2" charset="-122"/>
                  </a:rPr>
                  <a:t>①</a:t>
                </a:r>
                <a:r>
                  <a:rPr lang="zh-CN" altLang="en-US" dirty="0"/>
                  <a:t>：现有</a:t>
                </a:r>
                <a:r>
                  <a:rPr lang="en-US" altLang="zh-CN" dirty="0"/>
                  <a:t>LDP</a:t>
                </a:r>
                <a:r>
                  <a:rPr lang="zh-CN" altLang="en-US" dirty="0"/>
                  <a:t>解决方案是得到所有</a:t>
                </a:r>
                <a14:m>
                  <m:oMath xmlns:m="http://schemas.openxmlformats.org/officeDocument/2006/math">
                    <m:r>
                      <a:rPr lang="en-US" altLang="zh-CN" i="1" dirty="0" smtClean="0">
                        <a:latin typeface="Cambria Math" panose="02040503050406030204" pitchFamily="18" charset="0"/>
                      </a:rPr>
                      <m:t>𝑖𝑡𝑒𝑚𝑠</m:t>
                    </m:r>
                  </m:oMath>
                </a14:m>
                <a:r>
                  <a:rPr lang="zh-CN" altLang="en-US" dirty="0"/>
                  <a:t>的频率，需要将隐私预算均匀地分配给每个</a:t>
                </a:r>
                <a14:m>
                  <m:oMath xmlns:m="http://schemas.openxmlformats.org/officeDocument/2006/math">
                    <m:r>
                      <a:rPr lang="en-US" altLang="zh-CN" i="1" dirty="0" smtClean="0">
                        <a:latin typeface="Cambria Math" panose="02040503050406030204" pitchFamily="18" charset="0"/>
                      </a:rPr>
                      <m:t>𝑖𝑡𝑒𝑚</m:t>
                    </m:r>
                  </m:oMath>
                </a14:m>
                <a:r>
                  <a:rPr lang="en-US" altLang="zh-CN" dirty="0"/>
                  <a:t>.</a:t>
                </a:r>
              </a:p>
              <a:p>
                <a:pPr>
                  <a:lnSpc>
                    <a:spcPct val="150000"/>
                  </a:lnSpc>
                </a:pPr>
                <a:r>
                  <a:rPr lang="zh-CN" altLang="en-US" b="1" dirty="0"/>
                  <a:t>本文解决方案的设定</a:t>
                </a:r>
                <a:r>
                  <a:rPr lang="zh-CN" altLang="en-US" dirty="0"/>
                  <a:t>：</a:t>
                </a:r>
                <a:r>
                  <a:rPr lang="en-US" altLang="zh-CN" dirty="0"/>
                  <a:t>1.</a:t>
                </a:r>
                <a:r>
                  <a:rPr lang="zh-CN" altLang="en-US" dirty="0"/>
                  <a:t>只有频繁项的频率是重要的；</a:t>
                </a:r>
                <a:endParaRPr lang="en-US" altLang="zh-CN" dirty="0"/>
              </a:p>
              <a:p>
                <a:pPr>
                  <a:lnSpc>
                    <a:spcPct val="150000"/>
                  </a:lnSpc>
                </a:pPr>
                <a:r>
                  <a:rPr lang="en-US" altLang="zh-CN" dirty="0"/>
                  <a:t>                                    2.</a:t>
                </a:r>
                <a:r>
                  <a:rPr lang="zh-CN" altLang="en-US" dirty="0"/>
                  <a:t>不需要平等对待每一个</a:t>
                </a:r>
                <a14:m>
                  <m:oMath xmlns:m="http://schemas.openxmlformats.org/officeDocument/2006/math">
                    <m:r>
                      <a:rPr lang="en-US" altLang="zh-CN" i="1" dirty="0" smtClean="0">
                        <a:latin typeface="Cambria Math" panose="02040503050406030204" pitchFamily="18" charset="0"/>
                      </a:rPr>
                      <m:t>𝑖𝑡𝑒𝑚</m:t>
                    </m:r>
                  </m:oMath>
                </a14:m>
                <a:r>
                  <a:rPr lang="zh-CN" altLang="en-US" dirty="0"/>
                  <a:t>，而是识别出频繁项并将重心放在它们身上。</a:t>
                </a:r>
                <a:endParaRPr lang="en-US" altLang="zh-CN" dirty="0"/>
              </a:p>
            </p:txBody>
          </p:sp>
        </mc:Choice>
        <mc:Fallback>
          <p:sp>
            <p:nvSpPr>
              <p:cNvPr id="4" name="文本框 3">
                <a:extLst>
                  <a:ext uri="{FF2B5EF4-FFF2-40B4-BE49-F238E27FC236}">
                    <a16:creationId xmlns:a16="http://schemas.microsoft.com/office/drawing/2014/main" id="{5F8F9BBC-8551-FA09-6109-56923F260319}"/>
                  </a:ext>
                </a:extLst>
              </p:cNvPr>
              <p:cNvSpPr txBox="1">
                <a:spLocks noRot="1" noChangeAspect="1" noMove="1" noResize="1" noEditPoints="1" noAdjustHandles="1" noChangeArrowheads="1" noChangeShapeType="1" noTextEdit="1"/>
              </p:cNvSpPr>
              <p:nvPr/>
            </p:nvSpPr>
            <p:spPr>
              <a:xfrm>
                <a:off x="613692" y="1276478"/>
                <a:ext cx="10784057" cy="1289456"/>
              </a:xfrm>
              <a:prstGeom prst="rect">
                <a:avLst/>
              </a:prstGeom>
              <a:blipFill>
                <a:blip r:embed="rId2"/>
                <a:stretch>
                  <a:fillRect l="-509" b="-6604"/>
                </a:stretch>
              </a:blipFill>
            </p:spPr>
            <p:txBody>
              <a:bodyPr/>
              <a:lstStyle/>
              <a:p>
                <a:r>
                  <a:rPr lang="zh-CN" altLang="en-US">
                    <a:noFill/>
                  </a:rPr>
                  <a:t> </a:t>
                </a:r>
              </a:p>
            </p:txBody>
          </p:sp>
        </mc:Fallback>
      </mc:AlternateContent>
      <p:sp>
        <p:nvSpPr>
          <p:cNvPr id="5" name="箭头: 下 4">
            <a:extLst>
              <a:ext uri="{FF2B5EF4-FFF2-40B4-BE49-F238E27FC236}">
                <a16:creationId xmlns:a16="http://schemas.microsoft.com/office/drawing/2014/main" id="{D58FF100-E96C-2228-5FF8-42A0E9E9CC3F}"/>
              </a:ext>
            </a:extLst>
          </p:cNvPr>
          <p:cNvSpPr/>
          <p:nvPr/>
        </p:nvSpPr>
        <p:spPr>
          <a:xfrm>
            <a:off x="2301343" y="3644708"/>
            <a:ext cx="564596" cy="5830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B93C1C9-6150-0055-7D67-7DA366AC78DD}"/>
              </a:ext>
            </a:extLst>
          </p:cNvPr>
          <p:cNvSpPr txBox="1"/>
          <p:nvPr/>
        </p:nvSpPr>
        <p:spPr>
          <a:xfrm>
            <a:off x="826781" y="4585484"/>
            <a:ext cx="3513719" cy="1131848"/>
          </a:xfrm>
          <a:prstGeom prst="rect">
            <a:avLst/>
          </a:prstGeom>
          <a:noFill/>
        </p:spPr>
        <p:txBody>
          <a:bodyPr wrap="none" rtlCol="0">
            <a:spAutoFit/>
          </a:bodyPr>
          <a:lstStyle/>
          <a:p>
            <a:pPr algn="ctr">
              <a:lnSpc>
                <a:spcPct val="150000"/>
              </a:lnSpc>
            </a:pPr>
            <a:r>
              <a:rPr lang="en-US" altLang="zh-CN" sz="2400" b="1" dirty="0"/>
              <a:t>Two-Phase Framework</a:t>
            </a:r>
          </a:p>
          <a:p>
            <a:pPr algn="ctr">
              <a:lnSpc>
                <a:spcPct val="150000"/>
              </a:lnSpc>
            </a:pPr>
            <a:r>
              <a:rPr lang="en-US" altLang="zh-CN" sz="2400" b="1" dirty="0"/>
              <a:t>(</a:t>
            </a:r>
            <a:r>
              <a:rPr lang="zh-CN" altLang="en-US" sz="2400" b="1" dirty="0"/>
              <a:t>两阶段框架</a:t>
            </a:r>
            <a:r>
              <a:rPr lang="en-US" altLang="zh-CN" sz="2400" b="1" dirty="0"/>
              <a:t>)</a:t>
            </a:r>
            <a:endParaRPr lang="zh-CN" altLang="en-US" sz="2400" b="1" dirty="0"/>
          </a:p>
        </p:txBody>
      </p:sp>
      <p:pic>
        <p:nvPicPr>
          <p:cNvPr id="7" name="图片 6">
            <a:extLst>
              <a:ext uri="{FF2B5EF4-FFF2-40B4-BE49-F238E27FC236}">
                <a16:creationId xmlns:a16="http://schemas.microsoft.com/office/drawing/2014/main" id="{C06E53AC-EE1F-B24C-A259-6F91712F72ED}"/>
              </a:ext>
            </a:extLst>
          </p:cNvPr>
          <p:cNvPicPr>
            <a:picLocks noChangeAspect="1"/>
          </p:cNvPicPr>
          <p:nvPr/>
        </p:nvPicPr>
        <p:blipFill>
          <a:blip r:embed="rId3"/>
          <a:stretch>
            <a:fillRect/>
          </a:stretch>
        </p:blipFill>
        <p:spPr>
          <a:xfrm>
            <a:off x="6157501" y="3337645"/>
            <a:ext cx="5092962" cy="2495678"/>
          </a:xfrm>
          <a:prstGeom prst="rect">
            <a:avLst/>
          </a:prstGeom>
        </p:spPr>
      </p:pic>
      <p:sp>
        <p:nvSpPr>
          <p:cNvPr id="8" name="矩形 7">
            <a:extLst>
              <a:ext uri="{FF2B5EF4-FFF2-40B4-BE49-F238E27FC236}">
                <a16:creationId xmlns:a16="http://schemas.microsoft.com/office/drawing/2014/main" id="{7B18FA31-86B1-2185-680F-5F21E86303A9}"/>
              </a:ext>
            </a:extLst>
          </p:cNvPr>
          <p:cNvSpPr/>
          <p:nvPr/>
        </p:nvSpPr>
        <p:spPr>
          <a:xfrm>
            <a:off x="7288306" y="4227715"/>
            <a:ext cx="732865" cy="35776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B33F562-249E-0640-B58E-214A296D0803}"/>
              </a:ext>
            </a:extLst>
          </p:cNvPr>
          <p:cNvSpPr txBox="1"/>
          <p:nvPr/>
        </p:nvSpPr>
        <p:spPr>
          <a:xfrm>
            <a:off x="613692" y="2591866"/>
            <a:ext cx="6168838" cy="873957"/>
          </a:xfrm>
          <a:prstGeom prst="rect">
            <a:avLst/>
          </a:prstGeom>
          <a:noFill/>
        </p:spPr>
        <p:txBody>
          <a:bodyPr wrap="square">
            <a:spAutoFit/>
          </a:bodyPr>
          <a:lstStyle/>
          <a:p>
            <a:pPr>
              <a:lnSpc>
                <a:spcPct val="150000"/>
              </a:lnSpc>
            </a:pPr>
            <a:r>
              <a:rPr lang="zh-CN" altLang="en-US" b="1" dirty="0"/>
              <a:t>结论</a:t>
            </a:r>
            <a:r>
              <a:rPr lang="zh-CN" altLang="en-US" dirty="0"/>
              <a:t>：</a:t>
            </a:r>
            <a:r>
              <a:rPr lang="en-US" altLang="zh-CN" dirty="0"/>
              <a:t>1.</a:t>
            </a:r>
            <a:r>
              <a:rPr lang="zh-CN" altLang="en-US" dirty="0"/>
              <a:t>用户需要反馈（</a:t>
            </a:r>
            <a:r>
              <a:rPr lang="en-US" altLang="zh-CN" dirty="0"/>
              <a:t>feedback</a:t>
            </a:r>
            <a:r>
              <a:rPr lang="zh-CN" altLang="en-US" dirty="0"/>
              <a:t>）来重点关注频繁项；</a:t>
            </a:r>
            <a:endParaRPr lang="en-US" altLang="zh-CN" dirty="0"/>
          </a:p>
          <a:p>
            <a:pPr>
              <a:lnSpc>
                <a:spcPct val="150000"/>
              </a:lnSpc>
            </a:pPr>
            <a:r>
              <a:rPr lang="zh-CN" altLang="en-US" dirty="0"/>
              <a:t>           </a:t>
            </a:r>
            <a:r>
              <a:rPr lang="en-US" altLang="zh-CN" dirty="0"/>
              <a:t>2.</a:t>
            </a:r>
            <a:r>
              <a:rPr lang="zh-CN" altLang="en-US" dirty="0"/>
              <a:t>一轮通信是不够的。</a:t>
            </a:r>
          </a:p>
        </p:txBody>
      </p:sp>
    </p:spTree>
    <p:extLst>
      <p:ext uri="{BB962C8B-B14F-4D97-AF65-F5344CB8AC3E}">
        <p14:creationId xmlns:p14="http://schemas.microsoft.com/office/powerpoint/2010/main" val="207479756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anim calcmode="lin" valueType="num">
                                      <p:cBhvr>
                                        <p:cTn id="28" dur="500" fill="hold"/>
                                        <p:tgtEl>
                                          <p:spTgt spid="8"/>
                                        </p:tgtEl>
                                        <p:attrNameLst>
                                          <p:attrName>ppt_x</p:attrName>
                                        </p:attrNameLst>
                                      </p:cBhvr>
                                      <p:tavLst>
                                        <p:tav tm="0">
                                          <p:val>
                                            <p:strVal val="#ppt_x"/>
                                          </p:val>
                                        </p:tav>
                                        <p:tav tm="100000">
                                          <p:val>
                                            <p:strVal val="#ppt_x"/>
                                          </p:val>
                                        </p:tav>
                                      </p:tavLst>
                                    </p:anim>
                                    <p:anim calcmode="lin" valueType="num">
                                      <p:cBhvr>
                                        <p:cTn id="2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15FA78-3D2F-5FA0-1EAD-49DBA35D40B6}"/>
              </a:ext>
            </a:extLst>
          </p:cNvPr>
          <p:cNvSpPr>
            <a:spLocks noGrp="1"/>
          </p:cNvSpPr>
          <p:nvPr>
            <p:ph type="title"/>
          </p:nvPr>
        </p:nvSpPr>
        <p:spPr/>
        <p:txBody>
          <a:bodyPr/>
          <a:lstStyle/>
          <a:p>
            <a:r>
              <a:rPr lang="en-US" altLang="zh-CN" dirty="0"/>
              <a:t>LDPMiner Design</a:t>
            </a:r>
            <a:endParaRPr lang="zh-CN" altLang="en-US" dirty="0"/>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6CA4D710-7140-3132-7C33-A3D6CFE09930}"/>
                  </a:ext>
                </a:extLst>
              </p:cNvPr>
              <p:cNvSpPr txBox="1"/>
              <p:nvPr/>
            </p:nvSpPr>
            <p:spPr>
              <a:xfrm>
                <a:off x="648701" y="1303319"/>
                <a:ext cx="10850563" cy="369332"/>
              </a:xfrm>
              <a:prstGeom prst="rect">
                <a:avLst/>
              </a:prstGeom>
              <a:noFill/>
            </p:spPr>
            <p:txBody>
              <a:bodyPr wrap="square" rtlCol="0">
                <a:spAutoFit/>
              </a:bodyPr>
              <a:lstStyle/>
              <a:p>
                <a:r>
                  <a:rPr lang="en-US" altLang="zh-CN" dirty="0"/>
                  <a:t>LDPMiner</a:t>
                </a:r>
                <a:r>
                  <a:rPr lang="zh-CN" altLang="en-US" dirty="0"/>
                  <a:t>将每个用户的</a:t>
                </a:r>
                <a:r>
                  <a:rPr lang="zh-CN" altLang="en-US" b="1" dirty="0"/>
                  <a:t>隐私预算</a:t>
                </a:r>
                <a14:m>
                  <m:oMath xmlns:m="http://schemas.openxmlformats.org/officeDocument/2006/math">
                    <m:r>
                      <a:rPr lang="zh-CN" altLang="en-US" b="1" i="1" smtClean="0">
                        <a:latin typeface="Cambria Math" panose="02040503050406030204" pitchFamily="18" charset="0"/>
                      </a:rPr>
                      <m:t>𝜺</m:t>
                    </m:r>
                  </m:oMath>
                </a14:m>
                <a:r>
                  <a:rPr lang="zh-CN" altLang="en-US" b="1" dirty="0"/>
                  <a:t>划分为两个部分</a:t>
                </a:r>
                <a14:m>
                  <m:oMath xmlns:m="http://schemas.openxmlformats.org/officeDocument/2006/math">
                    <m:sSub>
                      <m:sSubPr>
                        <m:ctrlPr>
                          <a:rPr lang="en-US" altLang="zh-CN" b="1" i="1" smtClean="0">
                            <a:latin typeface="Cambria Math" panose="02040503050406030204" pitchFamily="18" charset="0"/>
                          </a:rPr>
                        </m:ctrlPr>
                      </m:sSubPr>
                      <m:e>
                        <m:r>
                          <a:rPr lang="zh-CN" altLang="en-US" b="1" i="1" smtClean="0">
                            <a:latin typeface="Cambria Math" panose="02040503050406030204" pitchFamily="18" charset="0"/>
                          </a:rPr>
                          <m:t>𝜺</m:t>
                        </m:r>
                      </m:e>
                      <m:sub>
                        <m:r>
                          <a:rPr lang="en-US" altLang="zh-CN" b="1" i="1" smtClean="0">
                            <a:latin typeface="Cambria Math" panose="02040503050406030204" pitchFamily="18" charset="0"/>
                          </a:rPr>
                          <m:t>𝟏</m:t>
                        </m:r>
                      </m:sub>
                    </m:sSub>
                  </m:oMath>
                </a14:m>
                <a:r>
                  <a:rPr lang="zh-CN" altLang="en-US" b="1" dirty="0"/>
                  <a:t>和</a:t>
                </a:r>
                <a14:m>
                  <m:oMath xmlns:m="http://schemas.openxmlformats.org/officeDocument/2006/math">
                    <m:sSub>
                      <m:sSubPr>
                        <m:ctrlPr>
                          <a:rPr lang="en-US" altLang="zh-CN" b="1" i="1" dirty="0" smtClean="0">
                            <a:latin typeface="Cambria Math" panose="02040503050406030204" pitchFamily="18" charset="0"/>
                          </a:rPr>
                        </m:ctrlPr>
                      </m:sSubPr>
                      <m:e>
                        <m:r>
                          <a:rPr lang="zh-CN" altLang="en-US" b="1" i="1" dirty="0">
                            <a:latin typeface="Cambria Math" panose="02040503050406030204" pitchFamily="18" charset="0"/>
                          </a:rPr>
                          <m:t>𝜺</m:t>
                        </m:r>
                      </m:e>
                      <m:sub>
                        <m:r>
                          <a:rPr lang="en-US" altLang="zh-CN" b="1" i="1" dirty="0" smtClean="0">
                            <a:latin typeface="Cambria Math" panose="02040503050406030204" pitchFamily="18" charset="0"/>
                          </a:rPr>
                          <m:t>𝟐</m:t>
                        </m:r>
                      </m:sub>
                    </m:sSub>
                  </m:oMath>
                </a14:m>
                <a:r>
                  <a:rPr lang="zh-CN" altLang="en-US" dirty="0"/>
                  <a:t>，并分别分配给阶段</a:t>
                </a:r>
                <a:r>
                  <a:rPr lang="en-US" altLang="zh-CN" dirty="0"/>
                  <a:t>1</a:t>
                </a:r>
                <a:r>
                  <a:rPr lang="zh-CN" altLang="en-US" dirty="0"/>
                  <a:t>和阶段</a:t>
                </a:r>
                <a:r>
                  <a:rPr lang="en-US" altLang="zh-CN" dirty="0"/>
                  <a:t>2</a:t>
                </a:r>
                <a:r>
                  <a:rPr lang="zh-CN" altLang="en-US" dirty="0"/>
                  <a:t>。</a:t>
                </a:r>
              </a:p>
            </p:txBody>
          </p:sp>
        </mc:Choice>
        <mc:Fallback>
          <p:sp>
            <p:nvSpPr>
              <p:cNvPr id="5" name="文本框 4">
                <a:extLst>
                  <a:ext uri="{FF2B5EF4-FFF2-40B4-BE49-F238E27FC236}">
                    <a16:creationId xmlns:a16="http://schemas.microsoft.com/office/drawing/2014/main" id="{6CA4D710-7140-3132-7C33-A3D6CFE09930}"/>
                  </a:ext>
                </a:extLst>
              </p:cNvPr>
              <p:cNvSpPr txBox="1">
                <a:spLocks noRot="1" noChangeAspect="1" noMove="1" noResize="1" noEditPoints="1" noAdjustHandles="1" noChangeArrowheads="1" noChangeShapeType="1" noTextEdit="1"/>
              </p:cNvSpPr>
              <p:nvPr/>
            </p:nvSpPr>
            <p:spPr>
              <a:xfrm>
                <a:off x="648701" y="1303319"/>
                <a:ext cx="10850563" cy="369332"/>
              </a:xfrm>
              <a:prstGeom prst="rect">
                <a:avLst/>
              </a:prstGeom>
              <a:blipFill>
                <a:blip r:embed="rId2"/>
                <a:stretch>
                  <a:fillRect l="-449" t="-10000" b="-2666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75B437F-9BFF-7F39-A5A1-582366DFF254}"/>
              </a:ext>
            </a:extLst>
          </p:cNvPr>
          <p:cNvSpPr txBox="1"/>
          <p:nvPr/>
        </p:nvSpPr>
        <p:spPr>
          <a:xfrm>
            <a:off x="6308524" y="2164076"/>
            <a:ext cx="4570482" cy="369332"/>
          </a:xfrm>
          <a:prstGeom prst="rect">
            <a:avLst/>
          </a:prstGeom>
          <a:noFill/>
          <a:ln>
            <a:solidFill>
              <a:schemeClr val="accent2"/>
            </a:solidFill>
          </a:ln>
        </p:spPr>
        <p:txBody>
          <a:bodyPr wrap="none" rtlCol="0">
            <a:spAutoFit/>
          </a:bodyPr>
          <a:lstStyle/>
          <a:p>
            <a:r>
              <a:rPr lang="zh-CN" altLang="en-US" dirty="0"/>
              <a:t>第一阶段解决了与原问题完全相同的问题。</a:t>
            </a: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D50BEA12-3325-6AE3-90F1-BBFDB869BE22}"/>
                  </a:ext>
                </a:extLst>
              </p:cNvPr>
              <p:cNvSpPr txBox="1"/>
              <p:nvPr/>
            </p:nvSpPr>
            <p:spPr>
              <a:xfrm>
                <a:off x="6308524" y="2844173"/>
                <a:ext cx="5190740" cy="1704954"/>
              </a:xfrm>
              <a:prstGeom prst="rect">
                <a:avLst/>
              </a:prstGeom>
              <a:noFill/>
              <a:ln>
                <a:solidFill>
                  <a:schemeClr val="accent2"/>
                </a:solidFill>
              </a:ln>
            </p:spPr>
            <p:txBody>
              <a:bodyPr wrap="square" rtlCol="0">
                <a:spAutoFit/>
              </a:bodyPr>
              <a:lstStyle/>
              <a:p>
                <a:pPr>
                  <a:lnSpc>
                    <a:spcPct val="150000"/>
                  </a:lnSpc>
                </a:pPr>
                <a:r>
                  <a:rPr lang="zh-CN" altLang="en-US" dirty="0"/>
                  <a:t>第二阶段也类似，关键不同点在于，此时</a:t>
                </a:r>
                <a14:m>
                  <m:oMath xmlns:m="http://schemas.openxmlformats.org/officeDocument/2006/math">
                    <m:r>
                      <a:rPr lang="en-US" altLang="zh-CN" i="1" dirty="0" smtClean="0">
                        <a:latin typeface="Cambria Math" panose="02040503050406030204" pitchFamily="18" charset="0"/>
                      </a:rPr>
                      <m:t>𝑖𝑡𝑒𝑚𝑠</m:t>
                    </m:r>
                  </m:oMath>
                </a14:m>
                <a:r>
                  <a:rPr lang="zh-CN" altLang="en-US" dirty="0"/>
                  <a:t>的域是</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𝑘</m:t>
                        </m:r>
                      </m:e>
                      <m:sub>
                        <m:r>
                          <a:rPr lang="en-US" altLang="zh-CN" i="1" dirty="0">
                            <a:latin typeface="Cambria Math" panose="02040503050406030204" pitchFamily="18" charset="0"/>
                          </a:rPr>
                          <m:t>𝑚𝑎𝑥</m:t>
                        </m:r>
                      </m:sub>
                    </m:sSub>
                  </m:oMath>
                </a14:m>
                <a:r>
                  <a:rPr lang="zh-CN" altLang="en-US" dirty="0"/>
                  <a:t>个候选项，而不是所有</a:t>
                </a:r>
                <a:r>
                  <a:rPr lang="en-US" altLang="zh-CN" dirty="0"/>
                  <a:t>d</a:t>
                </a:r>
                <a:r>
                  <a:rPr lang="zh-CN" altLang="en-US" dirty="0"/>
                  <a:t>个</a:t>
                </a:r>
                <a14:m>
                  <m:oMath xmlns:m="http://schemas.openxmlformats.org/officeDocument/2006/math">
                    <m:r>
                      <a:rPr lang="en-US" altLang="zh-CN" i="1" dirty="0" smtClean="0">
                        <a:latin typeface="Cambria Math" panose="02040503050406030204" pitchFamily="18" charset="0"/>
                      </a:rPr>
                      <m:t>𝑖𝑡𝑒𝑚𝑠</m:t>
                    </m:r>
                  </m:oMath>
                </a14:m>
                <a:r>
                  <a:rPr lang="zh-CN" altLang="en-US" dirty="0"/>
                  <a:t>的域。</a:t>
                </a:r>
                <a:endParaRPr lang="en-US" altLang="zh-CN" dirty="0"/>
              </a:p>
              <a:p>
                <a:pPr>
                  <a:lnSpc>
                    <a:spcPct val="150000"/>
                  </a:lnSpc>
                </a:pPr>
                <a:r>
                  <a:rPr lang="zh-CN" altLang="en-US" dirty="0"/>
                  <a:t>另一个重要区别：两个阶段之间发布的信息可能存在</a:t>
                </a:r>
                <a:r>
                  <a:rPr lang="zh-CN" altLang="en-US" b="1" dirty="0"/>
                  <a:t>重叠</a:t>
                </a:r>
                <a:r>
                  <a:rPr lang="en-US" altLang="zh-CN" dirty="0"/>
                  <a:t>.</a:t>
                </a:r>
                <a:endParaRPr lang="zh-CN" altLang="en-US" dirty="0"/>
              </a:p>
            </p:txBody>
          </p:sp>
        </mc:Choice>
        <mc:Fallback>
          <p:sp>
            <p:nvSpPr>
              <p:cNvPr id="8" name="文本框 7">
                <a:extLst>
                  <a:ext uri="{FF2B5EF4-FFF2-40B4-BE49-F238E27FC236}">
                    <a16:creationId xmlns:a16="http://schemas.microsoft.com/office/drawing/2014/main" id="{D50BEA12-3325-6AE3-90F1-BBFDB869BE22}"/>
                  </a:ext>
                </a:extLst>
              </p:cNvPr>
              <p:cNvSpPr txBox="1">
                <a:spLocks noRot="1" noChangeAspect="1" noMove="1" noResize="1" noEditPoints="1" noAdjustHandles="1" noChangeArrowheads="1" noChangeShapeType="1" noTextEdit="1"/>
              </p:cNvSpPr>
              <p:nvPr/>
            </p:nvSpPr>
            <p:spPr>
              <a:xfrm>
                <a:off x="6308524" y="2844173"/>
                <a:ext cx="5190740" cy="1704954"/>
              </a:xfrm>
              <a:prstGeom prst="rect">
                <a:avLst/>
              </a:prstGeom>
              <a:blipFill>
                <a:blip r:embed="rId3"/>
                <a:stretch>
                  <a:fillRect l="-938" b="-4626"/>
                </a:stretch>
              </a:blipFill>
              <a:ln>
                <a:solidFill>
                  <a:schemeClr val="accent2"/>
                </a:solidFill>
              </a:ln>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E943FE14-6A9B-3654-611D-4DFFEF0C4F62}"/>
              </a:ext>
            </a:extLst>
          </p:cNvPr>
          <p:cNvPicPr>
            <a:picLocks noChangeAspect="1"/>
          </p:cNvPicPr>
          <p:nvPr/>
        </p:nvPicPr>
        <p:blipFill>
          <a:blip r:embed="rId4"/>
          <a:stretch>
            <a:fillRect/>
          </a:stretch>
        </p:blipFill>
        <p:spPr>
          <a:xfrm>
            <a:off x="543431" y="2164076"/>
            <a:ext cx="5713887" cy="2487561"/>
          </a:xfrm>
          <a:prstGeom prst="rect">
            <a:avLst/>
          </a:prstGeom>
        </p:spPr>
      </p:pic>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2D090DFE-2155-9924-937C-E8BAA1EF5FA9}"/>
                  </a:ext>
                </a:extLst>
              </p:cNvPr>
              <p:cNvSpPr txBox="1"/>
              <p:nvPr/>
            </p:nvSpPr>
            <p:spPr>
              <a:xfrm>
                <a:off x="798927" y="5089712"/>
                <a:ext cx="9168728" cy="369332"/>
              </a:xfrm>
              <a:prstGeom prst="rect">
                <a:avLst/>
              </a:prstGeom>
              <a:noFill/>
            </p:spPr>
            <p:txBody>
              <a:bodyPr wrap="none" rtlCol="0">
                <a:spAutoFit/>
              </a:bodyPr>
              <a:lstStyle/>
              <a:p>
                <a:r>
                  <a:rPr lang="zh-CN" altLang="en-US" dirty="0"/>
                  <a:t>当</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𝜀</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𝜀</m:t>
                    </m:r>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𝜀</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=0</m:t>
                    </m:r>
                  </m:oMath>
                </a14:m>
                <a:r>
                  <a:rPr lang="zh-CN" altLang="en-US" dirty="0"/>
                  <a:t>时，且</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𝑚𝑎𝑥</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𝑘</m:t>
                    </m:r>
                  </m:oMath>
                </a14:m>
                <a:r>
                  <a:rPr lang="zh-CN" altLang="en-US" dirty="0"/>
                  <a:t>时，第二阶段不会发生，</a:t>
                </a:r>
                <a:r>
                  <a:rPr lang="en-US" altLang="zh-CN" dirty="0"/>
                  <a:t>LDPMiner</a:t>
                </a:r>
                <a:r>
                  <a:rPr lang="zh-CN" altLang="en-US" dirty="0"/>
                  <a:t>转化为</a:t>
                </a:r>
                <a:r>
                  <a:rPr lang="zh-CN" altLang="en-US" b="1" dirty="0"/>
                  <a:t>单阶段方法</a:t>
                </a:r>
                <a:r>
                  <a:rPr lang="zh-CN" altLang="en-US" dirty="0"/>
                  <a:t>。</a:t>
                </a:r>
              </a:p>
            </p:txBody>
          </p:sp>
        </mc:Choice>
        <mc:Fallback>
          <p:sp>
            <p:nvSpPr>
              <p:cNvPr id="10" name="文本框 9">
                <a:extLst>
                  <a:ext uri="{FF2B5EF4-FFF2-40B4-BE49-F238E27FC236}">
                    <a16:creationId xmlns:a16="http://schemas.microsoft.com/office/drawing/2014/main" id="{2D090DFE-2155-9924-937C-E8BAA1EF5FA9}"/>
                  </a:ext>
                </a:extLst>
              </p:cNvPr>
              <p:cNvSpPr txBox="1">
                <a:spLocks noRot="1" noChangeAspect="1" noMove="1" noResize="1" noEditPoints="1" noAdjustHandles="1" noChangeArrowheads="1" noChangeShapeType="1" noTextEdit="1"/>
              </p:cNvSpPr>
              <p:nvPr/>
            </p:nvSpPr>
            <p:spPr>
              <a:xfrm>
                <a:off x="798927" y="5089712"/>
                <a:ext cx="9168728" cy="369332"/>
              </a:xfrm>
              <a:prstGeom prst="rect">
                <a:avLst/>
              </a:prstGeom>
              <a:blipFill>
                <a:blip r:embed="rId5"/>
                <a:stretch>
                  <a:fillRect l="-532" t="-9836"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78491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D88B0-A99A-EDFE-E574-DF20D157D1A3}"/>
              </a:ext>
            </a:extLst>
          </p:cNvPr>
          <p:cNvSpPr>
            <a:spLocks noGrp="1"/>
          </p:cNvSpPr>
          <p:nvPr>
            <p:ph type="title"/>
          </p:nvPr>
        </p:nvSpPr>
        <p:spPr/>
        <p:txBody>
          <a:bodyPr/>
          <a:lstStyle/>
          <a:p>
            <a:r>
              <a:rPr lang="en-US" altLang="zh-CN" dirty="0"/>
              <a:t>LDPMiner Design</a:t>
            </a:r>
            <a:endParaRPr lang="zh-CN" altLang="en-US" dirty="0"/>
          </a:p>
        </p:txBody>
      </p:sp>
      <p:sp>
        <p:nvSpPr>
          <p:cNvPr id="3" name="灯片编号占位符 2">
            <a:extLst>
              <a:ext uri="{FF2B5EF4-FFF2-40B4-BE49-F238E27FC236}">
                <a16:creationId xmlns:a16="http://schemas.microsoft.com/office/drawing/2014/main" id="{31FF6600-D621-B07E-42C3-02496D3D6674}"/>
              </a:ext>
            </a:extLst>
          </p:cNvPr>
          <p:cNvSpPr>
            <a:spLocks noGrp="1"/>
          </p:cNvSpPr>
          <p:nvPr>
            <p:ph type="sldNum" sz="quarter" idx="12"/>
          </p:nvPr>
        </p:nvSpPr>
        <p:spPr/>
        <p:txBody>
          <a:bodyPr/>
          <a:lstStyle/>
          <a:p>
            <a:fld id="{5DD3DB80-B894-403A-B48E-6FDC1A72010E}" type="slidenum">
              <a:rPr lang="zh-CN" altLang="en-US" smtClean="0"/>
              <a:t>13</a:t>
            </a:fld>
            <a:endParaRPr lang="zh-CN" altLang="en-US"/>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1A5E2648-23F1-FB1F-8A1E-E3C6847ADAFC}"/>
                  </a:ext>
                </a:extLst>
              </p:cNvPr>
              <p:cNvSpPr txBox="1"/>
              <p:nvPr/>
            </p:nvSpPr>
            <p:spPr>
              <a:xfrm>
                <a:off x="669925" y="1251930"/>
                <a:ext cx="9528571" cy="463653"/>
              </a:xfrm>
              <a:prstGeom prst="rect">
                <a:avLst/>
              </a:prstGeom>
              <a:noFill/>
            </p:spPr>
            <p:txBody>
              <a:bodyPr wrap="none" rtlCol="0">
                <a:spAutoFit/>
              </a:bodyPr>
              <a:lstStyle/>
              <a:p>
                <a:pPr>
                  <a:lnSpc>
                    <a:spcPct val="150000"/>
                  </a:lnSpc>
                </a:pPr>
                <a:r>
                  <a:rPr lang="zh-CN" altLang="en-US" b="1" dirty="0"/>
                  <a:t>关键发现</a:t>
                </a:r>
                <a:r>
                  <a:rPr lang="zh-CN" altLang="en-US" b="1" dirty="0">
                    <a:latin typeface="等线" panose="02010600030101010101" pitchFamily="2" charset="-122"/>
                    <a:ea typeface="等线" panose="02010600030101010101" pitchFamily="2" charset="-122"/>
                  </a:rPr>
                  <a:t>②</a:t>
                </a:r>
                <a:r>
                  <a:rPr lang="zh-CN" altLang="en-US" b="1" dirty="0"/>
                  <a:t>：客户端向服务器报个记录中所有</a:t>
                </a:r>
                <a14:m>
                  <m:oMath xmlns:m="http://schemas.openxmlformats.org/officeDocument/2006/math">
                    <m:r>
                      <a:rPr lang="en-US" altLang="zh-CN" b="1" i="1" dirty="0" smtClean="0">
                        <a:latin typeface="Cambria Math" panose="02040503050406030204" pitchFamily="18" charset="0"/>
                      </a:rPr>
                      <m:t>𝒍</m:t>
                    </m:r>
                  </m:oMath>
                </a14:m>
                <a:r>
                  <a:rPr lang="zh-CN" altLang="en-US" b="1" dirty="0"/>
                  <a:t>个</a:t>
                </a:r>
                <a:r>
                  <a:rPr lang="en-US" altLang="zh-CN" b="1" dirty="0"/>
                  <a:t>item</a:t>
                </a:r>
                <a:r>
                  <a:rPr lang="zh-CN" altLang="en-US" b="1" dirty="0"/>
                  <a:t>。每一个</a:t>
                </a:r>
                <a:r>
                  <a:rPr lang="en-US" altLang="zh-CN" b="1" dirty="0"/>
                  <a:t>item</a:t>
                </a:r>
                <a:r>
                  <a:rPr lang="zh-CN" altLang="en-US" b="1" dirty="0"/>
                  <a:t>分配到的隐私预算很小。</a:t>
                </a:r>
                <a:endParaRPr lang="en-US" altLang="zh-CN" dirty="0"/>
              </a:p>
            </p:txBody>
          </p:sp>
        </mc:Choice>
        <mc:Fallback>
          <p:sp>
            <p:nvSpPr>
              <p:cNvPr id="4" name="文本框 3">
                <a:extLst>
                  <a:ext uri="{FF2B5EF4-FFF2-40B4-BE49-F238E27FC236}">
                    <a16:creationId xmlns:a16="http://schemas.microsoft.com/office/drawing/2014/main" id="{1A5E2648-23F1-FB1F-8A1E-E3C6847ADAFC}"/>
                  </a:ext>
                </a:extLst>
              </p:cNvPr>
              <p:cNvSpPr txBox="1">
                <a:spLocks noRot="1" noChangeAspect="1" noMove="1" noResize="1" noEditPoints="1" noAdjustHandles="1" noChangeArrowheads="1" noChangeShapeType="1" noTextEdit="1"/>
              </p:cNvSpPr>
              <p:nvPr/>
            </p:nvSpPr>
            <p:spPr>
              <a:xfrm>
                <a:off x="669925" y="1251930"/>
                <a:ext cx="9528571" cy="463653"/>
              </a:xfrm>
              <a:prstGeom prst="rect">
                <a:avLst/>
              </a:prstGeom>
              <a:blipFill>
                <a:blip r:embed="rId2"/>
                <a:stretch>
                  <a:fillRect l="-576" b="-21053"/>
                </a:stretch>
              </a:blipFill>
            </p:spPr>
            <p:txBody>
              <a:bodyPr/>
              <a:lstStyle/>
              <a:p>
                <a:r>
                  <a:rPr lang="zh-CN" altLang="en-US">
                    <a:noFill/>
                  </a:rPr>
                  <a:t> </a:t>
                </a:r>
              </a:p>
            </p:txBody>
          </p:sp>
        </mc:Fallback>
      </mc:AlternateContent>
      <p:sp>
        <p:nvSpPr>
          <p:cNvPr id="5" name="箭头: 下 4">
            <a:extLst>
              <a:ext uri="{FF2B5EF4-FFF2-40B4-BE49-F238E27FC236}">
                <a16:creationId xmlns:a16="http://schemas.microsoft.com/office/drawing/2014/main" id="{DDFBD0AA-4661-9BC7-8DD5-69378946BE34}"/>
              </a:ext>
            </a:extLst>
          </p:cNvPr>
          <p:cNvSpPr/>
          <p:nvPr/>
        </p:nvSpPr>
        <p:spPr>
          <a:xfrm>
            <a:off x="5119344" y="3036922"/>
            <a:ext cx="398900" cy="5952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33776BE-3A54-06D7-339F-E4C371C671DB}"/>
              </a:ext>
            </a:extLst>
          </p:cNvPr>
          <p:cNvSpPr txBox="1"/>
          <p:nvPr/>
        </p:nvSpPr>
        <p:spPr>
          <a:xfrm>
            <a:off x="3019126" y="4028939"/>
            <a:ext cx="4599336" cy="954107"/>
          </a:xfrm>
          <a:prstGeom prst="rect">
            <a:avLst/>
          </a:prstGeom>
          <a:noFill/>
        </p:spPr>
        <p:txBody>
          <a:bodyPr wrap="none" rtlCol="0">
            <a:spAutoFit/>
          </a:bodyPr>
          <a:lstStyle/>
          <a:p>
            <a:pPr algn="ctr"/>
            <a:r>
              <a:rPr lang="en-US" altLang="zh-CN" sz="2800" b="1" dirty="0"/>
              <a:t>Set-valued Data Sampling</a:t>
            </a:r>
          </a:p>
          <a:p>
            <a:pPr algn="ctr"/>
            <a:r>
              <a:rPr lang="zh-CN" altLang="en-US" sz="2800" b="1" dirty="0"/>
              <a:t>（集值数据采样）</a:t>
            </a:r>
          </a:p>
        </p:txBody>
      </p:sp>
      <p:sp>
        <p:nvSpPr>
          <p:cNvPr id="8" name="文本框 7">
            <a:extLst>
              <a:ext uri="{FF2B5EF4-FFF2-40B4-BE49-F238E27FC236}">
                <a16:creationId xmlns:a16="http://schemas.microsoft.com/office/drawing/2014/main" id="{EC519451-9790-89DB-64F0-3570AA7B0E7F}"/>
              </a:ext>
            </a:extLst>
          </p:cNvPr>
          <p:cNvSpPr txBox="1"/>
          <p:nvPr/>
        </p:nvSpPr>
        <p:spPr>
          <a:xfrm>
            <a:off x="669924" y="1805998"/>
            <a:ext cx="10901269" cy="873957"/>
          </a:xfrm>
          <a:prstGeom prst="rect">
            <a:avLst/>
          </a:prstGeom>
          <a:noFill/>
        </p:spPr>
        <p:txBody>
          <a:bodyPr wrap="square">
            <a:spAutoFit/>
          </a:bodyPr>
          <a:lstStyle/>
          <a:p>
            <a:pPr>
              <a:lnSpc>
                <a:spcPct val="150000"/>
              </a:lnSpc>
            </a:pPr>
            <a:r>
              <a:rPr lang="zh-CN" altLang="en-US" b="1" dirty="0"/>
              <a:t>结论</a:t>
            </a:r>
            <a:r>
              <a:rPr lang="en-US" altLang="zh-CN" dirty="0"/>
              <a:t>:1.</a:t>
            </a:r>
            <a:r>
              <a:rPr lang="zh-CN" altLang="en-US" dirty="0"/>
              <a:t>一个“清晰”的答案比多个“嘈杂”的答案更有意义</a:t>
            </a:r>
            <a:r>
              <a:rPr lang="en-US" altLang="zh-CN" dirty="0"/>
              <a:t>;</a:t>
            </a:r>
          </a:p>
          <a:p>
            <a:pPr>
              <a:lnSpc>
                <a:spcPct val="150000"/>
              </a:lnSpc>
            </a:pPr>
            <a:r>
              <a:rPr lang="en-US" altLang="zh-CN" dirty="0"/>
              <a:t>        2.</a:t>
            </a:r>
            <a:r>
              <a:rPr lang="zh-CN" altLang="en-US" b="1" dirty="0"/>
              <a:t>把预算花在一个随机项目上，而不是整个记录中的所有项目上</a:t>
            </a:r>
            <a:r>
              <a:rPr lang="en-US" altLang="zh-CN" b="1" dirty="0"/>
              <a:t>.</a:t>
            </a:r>
          </a:p>
        </p:txBody>
      </p:sp>
      <p:sp>
        <p:nvSpPr>
          <p:cNvPr id="9" name="文本框 8">
            <a:extLst>
              <a:ext uri="{FF2B5EF4-FFF2-40B4-BE49-F238E27FC236}">
                <a16:creationId xmlns:a16="http://schemas.microsoft.com/office/drawing/2014/main" id="{7F31AEFF-1335-D88B-18BA-0266A076BE60}"/>
              </a:ext>
            </a:extLst>
          </p:cNvPr>
          <p:cNvSpPr txBox="1"/>
          <p:nvPr/>
        </p:nvSpPr>
        <p:spPr>
          <a:xfrm>
            <a:off x="8461160" y="3429000"/>
            <a:ext cx="1864613" cy="369332"/>
          </a:xfrm>
          <a:prstGeom prst="rect">
            <a:avLst/>
          </a:prstGeom>
          <a:noFill/>
        </p:spPr>
        <p:txBody>
          <a:bodyPr wrap="none" rtlCol="0">
            <a:spAutoFit/>
          </a:bodyPr>
          <a:lstStyle/>
          <a:p>
            <a:r>
              <a:rPr lang="zh-CN" altLang="en-US" dirty="0"/>
              <a:t>用户</a:t>
            </a:r>
            <a:r>
              <a:rPr lang="en-US" altLang="zh-CN" dirty="0"/>
              <a:t>1</a:t>
            </a:r>
            <a:r>
              <a:rPr lang="zh-CN" altLang="en-US" dirty="0"/>
              <a:t>：</a:t>
            </a:r>
            <a:r>
              <a:rPr lang="en-US" altLang="zh-CN" dirty="0"/>
              <a:t>{</a:t>
            </a:r>
            <a:r>
              <a:rPr lang="en-US" altLang="zh-CN" dirty="0">
                <a:solidFill>
                  <a:schemeClr val="accent2"/>
                </a:solidFill>
              </a:rPr>
              <a:t>1</a:t>
            </a:r>
            <a:r>
              <a:rPr lang="en-US" altLang="zh-CN" dirty="0"/>
              <a:t>,3,7,8}</a:t>
            </a:r>
            <a:endParaRPr lang="zh-CN" altLang="en-US" dirty="0"/>
          </a:p>
        </p:txBody>
      </p:sp>
      <p:sp>
        <p:nvSpPr>
          <p:cNvPr id="10" name="文本框 9">
            <a:extLst>
              <a:ext uri="{FF2B5EF4-FFF2-40B4-BE49-F238E27FC236}">
                <a16:creationId xmlns:a16="http://schemas.microsoft.com/office/drawing/2014/main" id="{22F8AC17-69C5-EB0E-6D54-4288344A9E7C}"/>
              </a:ext>
            </a:extLst>
          </p:cNvPr>
          <p:cNvSpPr txBox="1"/>
          <p:nvPr/>
        </p:nvSpPr>
        <p:spPr>
          <a:xfrm>
            <a:off x="8461160" y="3951994"/>
            <a:ext cx="1672253" cy="369332"/>
          </a:xfrm>
          <a:prstGeom prst="rect">
            <a:avLst/>
          </a:prstGeom>
          <a:noFill/>
        </p:spPr>
        <p:txBody>
          <a:bodyPr wrap="none" rtlCol="0">
            <a:spAutoFit/>
          </a:bodyPr>
          <a:lstStyle/>
          <a:p>
            <a:r>
              <a:rPr lang="zh-CN" altLang="en-US" dirty="0"/>
              <a:t>用户</a:t>
            </a:r>
            <a:r>
              <a:rPr lang="en-US" altLang="zh-CN" dirty="0"/>
              <a:t>2</a:t>
            </a:r>
            <a:r>
              <a:rPr lang="zh-CN" altLang="en-US" dirty="0"/>
              <a:t>：</a:t>
            </a:r>
            <a:r>
              <a:rPr lang="en-US" altLang="zh-CN" dirty="0"/>
              <a:t>{2,</a:t>
            </a:r>
            <a:r>
              <a:rPr lang="en-US" altLang="zh-CN" dirty="0">
                <a:solidFill>
                  <a:schemeClr val="accent2"/>
                </a:solidFill>
              </a:rPr>
              <a:t>7</a:t>
            </a:r>
            <a:r>
              <a:rPr lang="en-US" altLang="zh-CN" dirty="0"/>
              <a:t>,8}</a:t>
            </a:r>
            <a:endParaRPr lang="zh-CN" altLang="en-US" dirty="0"/>
          </a:p>
        </p:txBody>
      </p:sp>
      <p:sp>
        <p:nvSpPr>
          <p:cNvPr id="11" name="文本框 10">
            <a:extLst>
              <a:ext uri="{FF2B5EF4-FFF2-40B4-BE49-F238E27FC236}">
                <a16:creationId xmlns:a16="http://schemas.microsoft.com/office/drawing/2014/main" id="{99D5DEC0-AD83-8DE8-0E5C-410B152E460E}"/>
              </a:ext>
            </a:extLst>
          </p:cNvPr>
          <p:cNvSpPr txBox="1"/>
          <p:nvPr/>
        </p:nvSpPr>
        <p:spPr>
          <a:xfrm>
            <a:off x="8461160" y="4474988"/>
            <a:ext cx="2249334" cy="369332"/>
          </a:xfrm>
          <a:prstGeom prst="rect">
            <a:avLst/>
          </a:prstGeom>
          <a:noFill/>
        </p:spPr>
        <p:txBody>
          <a:bodyPr wrap="none" rtlCol="0">
            <a:spAutoFit/>
          </a:bodyPr>
          <a:lstStyle/>
          <a:p>
            <a:r>
              <a:rPr lang="zh-CN" altLang="en-US" dirty="0"/>
              <a:t>用户</a:t>
            </a:r>
            <a:r>
              <a:rPr lang="en-US" altLang="zh-CN" dirty="0"/>
              <a:t>3</a:t>
            </a:r>
            <a:r>
              <a:rPr lang="zh-CN" altLang="en-US" dirty="0"/>
              <a:t>：</a:t>
            </a:r>
            <a:r>
              <a:rPr lang="en-US" altLang="zh-CN" dirty="0"/>
              <a:t>{3,4,5,6,</a:t>
            </a:r>
            <a:r>
              <a:rPr lang="en-US" altLang="zh-CN" dirty="0">
                <a:solidFill>
                  <a:schemeClr val="accent2"/>
                </a:solidFill>
              </a:rPr>
              <a:t>7</a:t>
            </a:r>
            <a:r>
              <a:rPr lang="en-US" altLang="zh-CN" dirty="0"/>
              <a:t>,8}</a:t>
            </a:r>
            <a:endParaRPr lang="zh-CN" altLang="en-US" dirty="0"/>
          </a:p>
        </p:txBody>
      </p:sp>
    </p:spTree>
    <p:extLst>
      <p:ext uri="{BB962C8B-B14F-4D97-AF65-F5344CB8AC3E}">
        <p14:creationId xmlns:p14="http://schemas.microsoft.com/office/powerpoint/2010/main" val="56659407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C94BA6-C0E9-F323-5015-DEBC94E3F065}"/>
              </a:ext>
            </a:extLst>
          </p:cNvPr>
          <p:cNvSpPr>
            <a:spLocks noGrp="1"/>
          </p:cNvSpPr>
          <p:nvPr>
            <p:ph type="title"/>
          </p:nvPr>
        </p:nvSpPr>
        <p:spPr/>
        <p:txBody>
          <a:bodyPr/>
          <a:lstStyle/>
          <a:p>
            <a:r>
              <a:rPr lang="en-US" altLang="zh-CN" dirty="0"/>
              <a:t>LDPMiner: Set-valued data sampling</a:t>
            </a:r>
            <a:endParaRPr lang="zh-CN" altLang="en-US" dirty="0"/>
          </a:p>
        </p:txBody>
      </p:sp>
      <p:sp>
        <p:nvSpPr>
          <p:cNvPr id="3" name="灯片编号占位符 2">
            <a:extLst>
              <a:ext uri="{FF2B5EF4-FFF2-40B4-BE49-F238E27FC236}">
                <a16:creationId xmlns:a16="http://schemas.microsoft.com/office/drawing/2014/main" id="{AFAA3AFE-A971-4049-B1C4-7D9422A11413}"/>
              </a:ext>
            </a:extLst>
          </p:cNvPr>
          <p:cNvSpPr>
            <a:spLocks noGrp="1"/>
          </p:cNvSpPr>
          <p:nvPr>
            <p:ph type="sldNum" sz="quarter" idx="12"/>
          </p:nvPr>
        </p:nvSpPr>
        <p:spPr/>
        <p:txBody>
          <a:bodyPr/>
          <a:lstStyle/>
          <a:p>
            <a:fld id="{5DD3DB80-B894-403A-B48E-6FDC1A72010E}" type="slidenum">
              <a:rPr lang="zh-CN" altLang="en-US" smtClean="0"/>
              <a:t>14</a:t>
            </a:fld>
            <a:endParaRPr lang="zh-CN" altLang="en-US"/>
          </a:p>
        </p:txBody>
      </p:sp>
      <p:sp>
        <p:nvSpPr>
          <p:cNvPr id="4" name="文本框 3">
            <a:extLst>
              <a:ext uri="{FF2B5EF4-FFF2-40B4-BE49-F238E27FC236}">
                <a16:creationId xmlns:a16="http://schemas.microsoft.com/office/drawing/2014/main" id="{0E43F7A9-4511-7CEF-B6FD-07BE9875A5BC}"/>
              </a:ext>
            </a:extLst>
          </p:cNvPr>
          <p:cNvSpPr txBox="1"/>
          <p:nvPr/>
        </p:nvSpPr>
        <p:spPr>
          <a:xfrm>
            <a:off x="669925" y="1331710"/>
            <a:ext cx="6540573" cy="960776"/>
          </a:xfrm>
          <a:prstGeom prst="rect">
            <a:avLst/>
          </a:prstGeom>
          <a:noFill/>
        </p:spPr>
        <p:txBody>
          <a:bodyPr wrap="none" rtlCol="0">
            <a:spAutoFit/>
          </a:bodyPr>
          <a:lstStyle/>
          <a:p>
            <a:pPr>
              <a:lnSpc>
                <a:spcPct val="150000"/>
              </a:lnSpc>
            </a:pPr>
            <a:r>
              <a:rPr lang="zh-CN" altLang="en-US" sz="2000" b="1" dirty="0"/>
              <a:t>采样策略：</a:t>
            </a:r>
            <a:r>
              <a:rPr lang="en-US" altLang="zh-CN" sz="2000" b="1" dirty="0"/>
              <a:t>1.</a:t>
            </a:r>
            <a:r>
              <a:rPr lang="zh-CN" altLang="en-US" sz="2000" b="1" dirty="0"/>
              <a:t>随机采样一个</a:t>
            </a:r>
            <a:r>
              <a:rPr lang="en-US" altLang="zh-CN" sz="2000" b="1" dirty="0"/>
              <a:t>item</a:t>
            </a:r>
            <a:r>
              <a:rPr lang="zh-CN" altLang="en-US" sz="2000" b="1" dirty="0"/>
              <a:t>并报告它；</a:t>
            </a:r>
            <a:endParaRPr lang="en-US" altLang="zh-CN" sz="2000" b="1" dirty="0"/>
          </a:p>
          <a:p>
            <a:pPr>
              <a:lnSpc>
                <a:spcPct val="150000"/>
              </a:lnSpc>
            </a:pPr>
            <a:r>
              <a:rPr lang="en-US" altLang="zh-CN" sz="2000" b="1" dirty="0"/>
              <a:t>                  2.</a:t>
            </a:r>
            <a:r>
              <a:rPr lang="zh-CN" altLang="en-US" sz="2000" b="1" dirty="0"/>
              <a:t>以此将误差从</a:t>
            </a:r>
            <a:r>
              <a:rPr lang="zh-CN" altLang="en-US" sz="2000" b="1" dirty="0">
                <a:solidFill>
                  <a:schemeClr val="accent2"/>
                </a:solidFill>
              </a:rPr>
              <a:t>指数级别</a:t>
            </a:r>
            <a:r>
              <a:rPr lang="zh-CN" altLang="en-US" sz="2000" b="1" dirty="0"/>
              <a:t>降低到</a:t>
            </a:r>
            <a:r>
              <a:rPr lang="zh-CN" altLang="en-US" sz="2000" b="1" dirty="0">
                <a:solidFill>
                  <a:schemeClr val="accent2"/>
                </a:solidFill>
              </a:rPr>
              <a:t>多项式级别</a:t>
            </a:r>
            <a:r>
              <a:rPr lang="zh-CN" altLang="en-US" sz="2000" b="1" dirty="0"/>
              <a:t>。</a:t>
            </a:r>
          </a:p>
        </p:txBody>
      </p:sp>
      <p:pic>
        <p:nvPicPr>
          <p:cNvPr id="6" name="图片 5">
            <a:extLst>
              <a:ext uri="{FF2B5EF4-FFF2-40B4-BE49-F238E27FC236}">
                <a16:creationId xmlns:a16="http://schemas.microsoft.com/office/drawing/2014/main" id="{D1CD353A-43AD-3ED8-B2D6-2579CF354870}"/>
              </a:ext>
            </a:extLst>
          </p:cNvPr>
          <p:cNvPicPr>
            <a:picLocks noChangeAspect="1"/>
          </p:cNvPicPr>
          <p:nvPr/>
        </p:nvPicPr>
        <p:blipFill>
          <a:blip r:embed="rId2"/>
          <a:stretch>
            <a:fillRect/>
          </a:stretch>
        </p:blipFill>
        <p:spPr>
          <a:xfrm>
            <a:off x="1837312" y="2992290"/>
            <a:ext cx="8515788" cy="2070206"/>
          </a:xfrm>
          <a:prstGeom prst="rect">
            <a:avLst/>
          </a:prstGeom>
        </p:spPr>
      </p:pic>
    </p:spTree>
    <p:extLst>
      <p:ext uri="{BB962C8B-B14F-4D97-AF65-F5344CB8AC3E}">
        <p14:creationId xmlns:p14="http://schemas.microsoft.com/office/powerpoint/2010/main" val="10479404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A1A1A5-03F0-E7B9-E21F-220F70A97B17}"/>
              </a:ext>
            </a:extLst>
          </p:cNvPr>
          <p:cNvSpPr>
            <a:spLocks noGrp="1"/>
          </p:cNvSpPr>
          <p:nvPr>
            <p:ph type="title"/>
          </p:nvPr>
        </p:nvSpPr>
        <p:spPr/>
        <p:txBody>
          <a:bodyPr/>
          <a:lstStyle/>
          <a:p>
            <a:r>
              <a:rPr lang="en-US" altLang="zh-CN" dirty="0"/>
              <a:t>Building Blocks </a:t>
            </a:r>
            <a:r>
              <a:rPr lang="zh-CN" altLang="en-US" dirty="0"/>
              <a:t>构建块</a:t>
            </a:r>
          </a:p>
        </p:txBody>
      </p:sp>
      <p:sp>
        <p:nvSpPr>
          <p:cNvPr id="3" name="灯片编号占位符 2">
            <a:extLst>
              <a:ext uri="{FF2B5EF4-FFF2-40B4-BE49-F238E27FC236}">
                <a16:creationId xmlns:a16="http://schemas.microsoft.com/office/drawing/2014/main" id="{F2880BC9-D9D9-8386-1438-C4100313AE00}"/>
              </a:ext>
            </a:extLst>
          </p:cNvPr>
          <p:cNvSpPr>
            <a:spLocks noGrp="1"/>
          </p:cNvSpPr>
          <p:nvPr>
            <p:ph type="sldNum" sz="quarter" idx="12"/>
          </p:nvPr>
        </p:nvSpPr>
        <p:spPr/>
        <p:txBody>
          <a:bodyPr/>
          <a:lstStyle/>
          <a:p>
            <a:fld id="{5DD3DB80-B894-403A-B48E-6FDC1A72010E}" type="slidenum">
              <a:rPr lang="zh-CN" altLang="en-US" smtClean="0"/>
              <a:t>15</a:t>
            </a:fld>
            <a:endParaRPr lang="zh-CN" altLang="en-US"/>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003D575F-A52F-1082-6FFE-329261160955}"/>
                  </a:ext>
                </a:extLst>
              </p:cNvPr>
              <p:cNvSpPr txBox="1"/>
              <p:nvPr/>
            </p:nvSpPr>
            <p:spPr>
              <a:xfrm>
                <a:off x="669924" y="1233519"/>
                <a:ext cx="10850563" cy="1289456"/>
              </a:xfrm>
              <a:prstGeom prst="rect">
                <a:avLst/>
              </a:prstGeom>
              <a:noFill/>
            </p:spPr>
            <p:txBody>
              <a:bodyPr wrap="square" rtlCol="0">
                <a:spAutoFit/>
              </a:bodyPr>
              <a:lstStyle/>
              <a:p>
                <a:pPr>
                  <a:lnSpc>
                    <a:spcPct val="150000"/>
                  </a:lnSpc>
                </a:pPr>
                <a:r>
                  <a:rPr lang="zh-CN" altLang="en-US" b="1" dirty="0"/>
                  <a:t>关键思想</a:t>
                </a:r>
                <a:r>
                  <a:rPr lang="zh-CN" altLang="en-US" dirty="0"/>
                  <a:t>：每个用户都不报告所有项，相反，选择</a:t>
                </a:r>
                <a:r>
                  <a:rPr lang="zh-CN" altLang="en-US" b="1" dirty="0"/>
                  <a:t>一个</a:t>
                </a:r>
                <a:r>
                  <a:rPr lang="zh-CN" altLang="en-US" dirty="0"/>
                  <a:t>随机的项目并报告它。（</a:t>
                </a:r>
                <a:r>
                  <a:rPr lang="en-US" altLang="zh-CN" b="1" dirty="0">
                    <a:solidFill>
                      <a:srgbClr val="FF0000"/>
                    </a:solidFill>
                  </a:rPr>
                  <a:t>Sampling Method</a:t>
                </a:r>
                <a:r>
                  <a:rPr lang="zh-CN" altLang="en-US" dirty="0"/>
                  <a:t>）</a:t>
                </a:r>
                <a:endParaRPr lang="en-US" altLang="zh-CN" dirty="0"/>
              </a:p>
              <a:p>
                <a:pPr>
                  <a:lnSpc>
                    <a:spcPct val="150000"/>
                  </a:lnSpc>
                </a:pPr>
                <a:r>
                  <a:rPr lang="zh-CN" altLang="en-US" dirty="0"/>
                  <a:t>随机抽样导致项目频率估计有偏差，因为每个用户现在报告一个项目而不是</a:t>
                </a:r>
                <a14:m>
                  <m:oMath xmlns:m="http://schemas.openxmlformats.org/officeDocument/2006/math">
                    <m:r>
                      <a:rPr lang="en-US" altLang="zh-CN" i="1" dirty="0" smtClean="0">
                        <a:latin typeface="Cambria Math" panose="02040503050406030204" pitchFamily="18" charset="0"/>
                      </a:rPr>
                      <m:t>𝑙</m:t>
                    </m:r>
                  </m:oMath>
                </a14:m>
                <a:r>
                  <a:rPr lang="zh-CN" altLang="en-US" dirty="0"/>
                  <a:t>个项目。</a:t>
                </a:r>
                <a:endParaRPr lang="en-US" altLang="zh-CN" dirty="0"/>
              </a:p>
              <a:p>
                <a:pPr>
                  <a:lnSpc>
                    <a:spcPct val="150000"/>
                  </a:lnSpc>
                </a:pPr>
                <a:r>
                  <a:rPr lang="zh-CN" altLang="en-US" dirty="0"/>
                  <a:t>为了补偿这一点，</a:t>
                </a:r>
                <a:r>
                  <a:rPr lang="zh-CN" altLang="en-US" b="1" dirty="0"/>
                  <a:t>数据采集器将估计的频率乘以</a:t>
                </a:r>
                <a14:m>
                  <m:oMath xmlns:m="http://schemas.openxmlformats.org/officeDocument/2006/math">
                    <m:r>
                      <a:rPr lang="en-US" altLang="zh-CN" b="1" i="1" dirty="0" smtClean="0">
                        <a:latin typeface="Cambria Math" panose="02040503050406030204" pitchFamily="18" charset="0"/>
                      </a:rPr>
                      <m:t>𝒍</m:t>
                    </m:r>
                  </m:oMath>
                </a14:m>
                <a:r>
                  <a:rPr lang="zh-CN" altLang="en-US" dirty="0"/>
                  <a:t>，这将导致对真实项目频率的</a:t>
                </a:r>
                <a:r>
                  <a:rPr lang="zh-CN" altLang="en-US" b="1" dirty="0"/>
                  <a:t>无偏估计</a:t>
                </a:r>
                <a:r>
                  <a:rPr lang="zh-CN" altLang="en-US" dirty="0"/>
                  <a:t>。</a:t>
                </a:r>
              </a:p>
            </p:txBody>
          </p:sp>
        </mc:Choice>
        <mc:Fallback>
          <p:sp>
            <p:nvSpPr>
              <p:cNvPr id="4" name="文本框 3">
                <a:extLst>
                  <a:ext uri="{FF2B5EF4-FFF2-40B4-BE49-F238E27FC236}">
                    <a16:creationId xmlns:a16="http://schemas.microsoft.com/office/drawing/2014/main" id="{003D575F-A52F-1082-6FFE-329261160955}"/>
                  </a:ext>
                </a:extLst>
              </p:cNvPr>
              <p:cNvSpPr txBox="1">
                <a:spLocks noRot="1" noChangeAspect="1" noMove="1" noResize="1" noEditPoints="1" noAdjustHandles="1" noChangeArrowheads="1" noChangeShapeType="1" noTextEdit="1"/>
              </p:cNvSpPr>
              <p:nvPr/>
            </p:nvSpPr>
            <p:spPr>
              <a:xfrm>
                <a:off x="669924" y="1233519"/>
                <a:ext cx="10850563" cy="1289456"/>
              </a:xfrm>
              <a:prstGeom prst="rect">
                <a:avLst/>
              </a:prstGeom>
              <a:blipFill>
                <a:blip r:embed="rId2"/>
                <a:stretch>
                  <a:fillRect l="-506" b="-66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145D492-A1D7-292A-FEAC-786CC375CA05}"/>
                  </a:ext>
                </a:extLst>
              </p:cNvPr>
              <p:cNvSpPr txBox="1"/>
              <p:nvPr/>
            </p:nvSpPr>
            <p:spPr>
              <a:xfrm>
                <a:off x="607555" y="2727794"/>
                <a:ext cx="306045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solidFill>
                            <a:srgbClr val="FF0000"/>
                          </a:solidFill>
                          <a:latin typeface="Cambria Math" panose="02040503050406030204" pitchFamily="18" charset="0"/>
                        </a:rPr>
                        <m:t>𝑺𝒂𝒎𝒑𝒍𝒊𝒏𝒈</m:t>
                      </m:r>
                      <m:r>
                        <a:rPr lang="en-US" altLang="zh-CN" sz="2000" b="1" i="1" dirty="0" smtClean="0">
                          <a:solidFill>
                            <a:srgbClr val="FF0000"/>
                          </a:solidFill>
                          <a:latin typeface="Cambria Math" panose="02040503050406030204" pitchFamily="18" charset="0"/>
                        </a:rPr>
                        <m:t> </m:t>
                      </m:r>
                      <m:r>
                        <a:rPr lang="en-US" altLang="zh-CN" sz="2000" b="1" i="1" dirty="0" smtClean="0">
                          <a:solidFill>
                            <a:srgbClr val="FF0000"/>
                          </a:solidFill>
                          <a:latin typeface="Cambria Math" panose="02040503050406030204" pitchFamily="18" charset="0"/>
                        </a:rPr>
                        <m:t>𝒓𝒂𝒏𝒅𝒐𝒎𝒊𝒛𝒆𝒓</m:t>
                      </m:r>
                    </m:oMath>
                  </m:oMathPara>
                </a14:m>
                <a:endParaRPr lang="zh-CN" altLang="en-US" sz="2000" b="1" dirty="0">
                  <a:solidFill>
                    <a:srgbClr val="FF0000"/>
                  </a:solidFill>
                </a:endParaRPr>
              </a:p>
            </p:txBody>
          </p:sp>
        </mc:Choice>
        <mc:Fallback xmlns="">
          <p:sp>
            <p:nvSpPr>
              <p:cNvPr id="5" name="文本框 4">
                <a:extLst>
                  <a:ext uri="{FF2B5EF4-FFF2-40B4-BE49-F238E27FC236}">
                    <a16:creationId xmlns:a16="http://schemas.microsoft.com/office/drawing/2014/main" id="{A145D492-A1D7-292A-FEAC-786CC375CA05}"/>
                  </a:ext>
                </a:extLst>
              </p:cNvPr>
              <p:cNvSpPr txBox="1">
                <a:spLocks noRot="1" noChangeAspect="1" noMove="1" noResize="1" noEditPoints="1" noAdjustHandles="1" noChangeArrowheads="1" noChangeShapeType="1" noTextEdit="1"/>
              </p:cNvSpPr>
              <p:nvPr/>
            </p:nvSpPr>
            <p:spPr>
              <a:xfrm>
                <a:off x="607555" y="2727794"/>
                <a:ext cx="3060453" cy="400110"/>
              </a:xfrm>
              <a:prstGeom prst="rect">
                <a:avLst/>
              </a:prstGeom>
              <a:blipFill>
                <a:blip r:embed="rId3"/>
                <a:stretch>
                  <a:fillRect b="-18182"/>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AE94DAFC-3AF0-8745-2727-54F82661D2FA}"/>
              </a:ext>
            </a:extLst>
          </p:cNvPr>
          <p:cNvPicPr>
            <a:picLocks noChangeAspect="1"/>
          </p:cNvPicPr>
          <p:nvPr/>
        </p:nvPicPr>
        <p:blipFill>
          <a:blip r:embed="rId4"/>
          <a:stretch>
            <a:fillRect/>
          </a:stretch>
        </p:blipFill>
        <p:spPr>
          <a:xfrm>
            <a:off x="669924" y="3270102"/>
            <a:ext cx="5512083" cy="2965602"/>
          </a:xfrm>
          <a:prstGeom prst="rect">
            <a:avLst/>
          </a:prstGeom>
        </p:spPr>
      </p:pic>
      <p:sp>
        <p:nvSpPr>
          <p:cNvPr id="8" name="矩形 7">
            <a:extLst>
              <a:ext uri="{FF2B5EF4-FFF2-40B4-BE49-F238E27FC236}">
                <a16:creationId xmlns:a16="http://schemas.microsoft.com/office/drawing/2014/main" id="{8A7210DE-FB39-04C4-C250-66BDC3EEDA50}"/>
              </a:ext>
            </a:extLst>
          </p:cNvPr>
          <p:cNvSpPr/>
          <p:nvPr/>
        </p:nvSpPr>
        <p:spPr>
          <a:xfrm>
            <a:off x="669924" y="4572000"/>
            <a:ext cx="5331977" cy="515501"/>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F4AD544-A3B9-CC38-97E4-DA1FC20B6BAB}"/>
              </a:ext>
            </a:extLst>
          </p:cNvPr>
          <p:cNvSpPr/>
          <p:nvPr/>
        </p:nvSpPr>
        <p:spPr>
          <a:xfrm>
            <a:off x="669924" y="5576878"/>
            <a:ext cx="5331977" cy="320696"/>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30A39527-50C4-C27F-5E8C-9F4F7B4DFF32}"/>
              </a:ext>
            </a:extLst>
          </p:cNvPr>
          <p:cNvSpPr txBox="1"/>
          <p:nvPr/>
        </p:nvSpPr>
        <p:spPr>
          <a:xfrm>
            <a:off x="6110744" y="4630053"/>
            <a:ext cx="3044423" cy="369332"/>
          </a:xfrm>
          <a:prstGeom prst="rect">
            <a:avLst/>
          </a:prstGeom>
          <a:noFill/>
        </p:spPr>
        <p:txBody>
          <a:bodyPr wrap="none" rtlCol="0">
            <a:spAutoFit/>
          </a:bodyPr>
          <a:lstStyle/>
          <a:p>
            <a:r>
              <a:rPr lang="zh-CN" altLang="en-US" dirty="0"/>
              <a:t>随机函数发生器</a:t>
            </a:r>
            <a:r>
              <a:rPr lang="en-US" altLang="zh-CN" dirty="0"/>
              <a:t>Randomizer</a:t>
            </a:r>
            <a:endParaRPr lang="zh-CN" altLang="en-US" dirty="0"/>
          </a:p>
        </p:txBody>
      </p:sp>
      <p:sp>
        <p:nvSpPr>
          <p:cNvPr id="10" name="文本框 9">
            <a:extLst>
              <a:ext uri="{FF2B5EF4-FFF2-40B4-BE49-F238E27FC236}">
                <a16:creationId xmlns:a16="http://schemas.microsoft.com/office/drawing/2014/main" id="{A6EB365F-E9CC-22FB-1D02-E268BD1DF78A}"/>
              </a:ext>
            </a:extLst>
          </p:cNvPr>
          <p:cNvSpPr txBox="1"/>
          <p:nvPr/>
        </p:nvSpPr>
        <p:spPr>
          <a:xfrm>
            <a:off x="6110744" y="5536257"/>
            <a:ext cx="2800767" cy="369332"/>
          </a:xfrm>
          <a:prstGeom prst="rect">
            <a:avLst/>
          </a:prstGeom>
          <a:noFill/>
        </p:spPr>
        <p:txBody>
          <a:bodyPr wrap="none" rtlCol="0">
            <a:spAutoFit/>
          </a:bodyPr>
          <a:lstStyle/>
          <a:p>
            <a:r>
              <a:rPr lang="zh-CN" altLang="en-US" dirty="0"/>
              <a:t>数据收集器</a:t>
            </a:r>
            <a:r>
              <a:rPr lang="en-US" altLang="zh-CN" dirty="0"/>
              <a:t>Data Collector</a:t>
            </a:r>
            <a:endParaRPr lang="zh-CN" altLang="en-US" dirty="0"/>
          </a:p>
        </p:txBody>
      </p:sp>
      <p:sp>
        <p:nvSpPr>
          <p:cNvPr id="12" name="文本框 11">
            <a:extLst>
              <a:ext uri="{FF2B5EF4-FFF2-40B4-BE49-F238E27FC236}">
                <a16:creationId xmlns:a16="http://schemas.microsoft.com/office/drawing/2014/main" id="{3F1ABD99-0E3B-4808-DD57-60258C9E4F11}"/>
              </a:ext>
            </a:extLst>
          </p:cNvPr>
          <p:cNvSpPr txBox="1"/>
          <p:nvPr/>
        </p:nvSpPr>
        <p:spPr>
          <a:xfrm>
            <a:off x="7073137" y="3965694"/>
            <a:ext cx="646331" cy="369332"/>
          </a:xfrm>
          <a:prstGeom prst="rect">
            <a:avLst/>
          </a:prstGeom>
          <a:noFill/>
          <a:ln>
            <a:solidFill>
              <a:schemeClr val="accent2"/>
            </a:solidFill>
          </a:ln>
        </p:spPr>
        <p:txBody>
          <a:bodyPr wrap="none" rtlCol="0">
            <a:spAutoFit/>
          </a:bodyPr>
          <a:lstStyle/>
          <a:p>
            <a:r>
              <a:rPr lang="zh-CN" altLang="en-US" dirty="0"/>
              <a:t>黑盒</a:t>
            </a:r>
          </a:p>
        </p:txBody>
      </p:sp>
      <p:sp>
        <p:nvSpPr>
          <p:cNvPr id="13" name="文本框 12">
            <a:extLst>
              <a:ext uri="{FF2B5EF4-FFF2-40B4-BE49-F238E27FC236}">
                <a16:creationId xmlns:a16="http://schemas.microsoft.com/office/drawing/2014/main" id="{1C0F6CA9-A78D-FF24-97F8-17C291F8DFB7}"/>
              </a:ext>
            </a:extLst>
          </p:cNvPr>
          <p:cNvSpPr txBox="1"/>
          <p:nvPr/>
        </p:nvSpPr>
        <p:spPr>
          <a:xfrm>
            <a:off x="9335273" y="4531659"/>
            <a:ext cx="2185214" cy="646331"/>
          </a:xfrm>
          <a:prstGeom prst="rect">
            <a:avLst/>
          </a:prstGeom>
          <a:noFill/>
          <a:ln>
            <a:solidFill>
              <a:schemeClr val="accent2"/>
            </a:solidFill>
          </a:ln>
        </p:spPr>
        <p:txBody>
          <a:bodyPr wrap="none" rtlCol="0">
            <a:spAutoFit/>
          </a:bodyPr>
          <a:lstStyle/>
          <a:p>
            <a:r>
              <a:rPr lang="en-US" altLang="zh-CN" dirty="0"/>
              <a:t>Sampling RAPPOR</a:t>
            </a:r>
          </a:p>
          <a:p>
            <a:r>
              <a:rPr lang="en-US" altLang="zh-CN" dirty="0"/>
              <a:t>Sampling SH</a:t>
            </a:r>
            <a:endParaRPr lang="zh-CN" altLang="en-US" dirty="0"/>
          </a:p>
        </p:txBody>
      </p:sp>
      <p:sp>
        <p:nvSpPr>
          <p:cNvPr id="14" name="文本框 13">
            <a:extLst>
              <a:ext uri="{FF2B5EF4-FFF2-40B4-BE49-F238E27FC236}">
                <a16:creationId xmlns:a16="http://schemas.microsoft.com/office/drawing/2014/main" id="{CDBC720E-7D8E-D274-CFFB-E1D557EE2C6C}"/>
              </a:ext>
            </a:extLst>
          </p:cNvPr>
          <p:cNvSpPr txBox="1"/>
          <p:nvPr/>
        </p:nvSpPr>
        <p:spPr>
          <a:xfrm>
            <a:off x="3812226" y="2755914"/>
            <a:ext cx="3647152" cy="369332"/>
          </a:xfrm>
          <a:prstGeom prst="rect">
            <a:avLst/>
          </a:prstGeom>
          <a:noFill/>
        </p:spPr>
        <p:txBody>
          <a:bodyPr wrap="none" rtlCol="0">
            <a:spAutoFit/>
          </a:bodyPr>
          <a:lstStyle/>
          <a:p>
            <a:r>
              <a:rPr lang="zh-CN" altLang="en-US" dirty="0"/>
              <a:t>计算集值型数据频繁项的通用框架</a:t>
            </a:r>
          </a:p>
        </p:txBody>
      </p:sp>
      <p:sp>
        <p:nvSpPr>
          <p:cNvPr id="15" name="文本框 14">
            <a:extLst>
              <a:ext uri="{FF2B5EF4-FFF2-40B4-BE49-F238E27FC236}">
                <a16:creationId xmlns:a16="http://schemas.microsoft.com/office/drawing/2014/main" id="{D286FBBA-0F19-9031-D25D-C4D43FFEF0A6}"/>
              </a:ext>
            </a:extLst>
          </p:cNvPr>
          <p:cNvSpPr txBox="1"/>
          <p:nvPr/>
        </p:nvSpPr>
        <p:spPr>
          <a:xfrm>
            <a:off x="9181385" y="5376823"/>
            <a:ext cx="2492990" cy="400110"/>
          </a:xfrm>
          <a:prstGeom prst="rect">
            <a:avLst/>
          </a:prstGeom>
          <a:noFill/>
        </p:spPr>
        <p:txBody>
          <a:bodyPr wrap="none" rtlCol="0">
            <a:spAutoFit/>
          </a:bodyPr>
          <a:lstStyle/>
          <a:p>
            <a:r>
              <a:rPr lang="zh-CN" altLang="en-US" sz="2000" b="1" dirty="0">
                <a:solidFill>
                  <a:srgbClr val="FF0000"/>
                </a:solidFill>
              </a:rPr>
              <a:t>两个阶段如何选择？</a:t>
            </a:r>
          </a:p>
        </p:txBody>
      </p:sp>
    </p:spTree>
    <p:extLst>
      <p:ext uri="{BB962C8B-B14F-4D97-AF65-F5344CB8AC3E}">
        <p14:creationId xmlns:p14="http://schemas.microsoft.com/office/powerpoint/2010/main" val="3837634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316AD4-27D1-D704-483C-A157DB976B49}"/>
              </a:ext>
            </a:extLst>
          </p:cNvPr>
          <p:cNvSpPr>
            <a:spLocks noGrp="1"/>
          </p:cNvSpPr>
          <p:nvPr>
            <p:ph type="title"/>
          </p:nvPr>
        </p:nvSpPr>
        <p:spPr/>
        <p:txBody>
          <a:bodyPr/>
          <a:lstStyle/>
          <a:p>
            <a:r>
              <a:rPr lang="en-US" altLang="zh-CN" dirty="0"/>
              <a:t>Sampling Method</a:t>
            </a:r>
            <a:endParaRPr lang="zh-CN" altLang="en-US" dirty="0"/>
          </a:p>
        </p:txBody>
      </p:sp>
      <p:sp>
        <p:nvSpPr>
          <p:cNvPr id="3" name="灯片编号占位符 2">
            <a:extLst>
              <a:ext uri="{FF2B5EF4-FFF2-40B4-BE49-F238E27FC236}">
                <a16:creationId xmlns:a16="http://schemas.microsoft.com/office/drawing/2014/main" id="{B6ED1ABE-F434-49EF-FA4C-C1311CF58138}"/>
              </a:ext>
            </a:extLst>
          </p:cNvPr>
          <p:cNvSpPr>
            <a:spLocks noGrp="1"/>
          </p:cNvSpPr>
          <p:nvPr>
            <p:ph type="sldNum" sz="quarter" idx="12"/>
          </p:nvPr>
        </p:nvSpPr>
        <p:spPr/>
        <p:txBody>
          <a:bodyPr/>
          <a:lstStyle/>
          <a:p>
            <a:fld id="{5DD3DB80-B894-403A-B48E-6FDC1A72010E}" type="slidenum">
              <a:rPr lang="zh-CN" altLang="en-US" smtClean="0"/>
              <a:t>16</a:t>
            </a:fld>
            <a:endParaRPr lang="zh-CN" altLang="en-US"/>
          </a:p>
        </p:txBody>
      </p:sp>
      <p:sp>
        <p:nvSpPr>
          <p:cNvPr id="4" name="文本框 3">
            <a:extLst>
              <a:ext uri="{FF2B5EF4-FFF2-40B4-BE49-F238E27FC236}">
                <a16:creationId xmlns:a16="http://schemas.microsoft.com/office/drawing/2014/main" id="{6A477AFF-AFBC-3E49-79E3-4C9EC3FB558D}"/>
              </a:ext>
            </a:extLst>
          </p:cNvPr>
          <p:cNvSpPr txBox="1"/>
          <p:nvPr/>
        </p:nvSpPr>
        <p:spPr>
          <a:xfrm>
            <a:off x="669925" y="1217119"/>
            <a:ext cx="5374934" cy="960776"/>
          </a:xfrm>
          <a:prstGeom prst="rect">
            <a:avLst/>
          </a:prstGeom>
          <a:noFill/>
        </p:spPr>
        <p:txBody>
          <a:bodyPr wrap="square" rtlCol="0">
            <a:spAutoFit/>
          </a:bodyPr>
          <a:lstStyle/>
          <a:p>
            <a:pPr>
              <a:lnSpc>
                <a:spcPct val="150000"/>
              </a:lnSpc>
            </a:pPr>
            <a:r>
              <a:rPr lang="zh-CN" altLang="en-US" sz="2000" b="1" dirty="0"/>
              <a:t>第一阶段：</a:t>
            </a:r>
            <a:endParaRPr lang="en-US" altLang="zh-CN" sz="2000" b="1" dirty="0"/>
          </a:p>
          <a:p>
            <a:pPr>
              <a:lnSpc>
                <a:spcPct val="150000"/>
              </a:lnSpc>
            </a:pPr>
            <a:r>
              <a:rPr lang="zh-CN" altLang="en-US" sz="2000" b="1" dirty="0"/>
              <a:t>目标：识别潜在的</a:t>
            </a:r>
            <a:r>
              <a:rPr lang="en-US" altLang="zh-CN" sz="2000" b="1" dirty="0"/>
              <a:t>heavy hitters.</a:t>
            </a:r>
          </a:p>
        </p:txBody>
      </p:sp>
      <p:pic>
        <p:nvPicPr>
          <p:cNvPr id="6" name="图片 5">
            <a:extLst>
              <a:ext uri="{FF2B5EF4-FFF2-40B4-BE49-F238E27FC236}">
                <a16:creationId xmlns:a16="http://schemas.microsoft.com/office/drawing/2014/main" id="{E6F49105-31D4-6272-44CE-46B4490CC525}"/>
              </a:ext>
            </a:extLst>
          </p:cNvPr>
          <p:cNvPicPr>
            <a:picLocks noChangeAspect="1"/>
          </p:cNvPicPr>
          <p:nvPr/>
        </p:nvPicPr>
        <p:blipFill>
          <a:blip r:embed="rId2"/>
          <a:stretch>
            <a:fillRect/>
          </a:stretch>
        </p:blipFill>
        <p:spPr>
          <a:xfrm>
            <a:off x="8177707" y="4318476"/>
            <a:ext cx="3232316" cy="1822544"/>
          </a:xfrm>
          <a:prstGeom prst="rect">
            <a:avLst/>
          </a:prstGeom>
        </p:spPr>
      </p:pic>
      <p:pic>
        <p:nvPicPr>
          <p:cNvPr id="5" name="图片 4">
            <a:extLst>
              <a:ext uri="{FF2B5EF4-FFF2-40B4-BE49-F238E27FC236}">
                <a16:creationId xmlns:a16="http://schemas.microsoft.com/office/drawing/2014/main" id="{C544057E-206F-8577-410F-F9055771A22B}"/>
              </a:ext>
            </a:extLst>
          </p:cNvPr>
          <p:cNvPicPr>
            <a:picLocks noChangeAspect="1"/>
          </p:cNvPicPr>
          <p:nvPr/>
        </p:nvPicPr>
        <p:blipFill>
          <a:blip r:embed="rId3"/>
          <a:stretch>
            <a:fillRect/>
          </a:stretch>
        </p:blipFill>
        <p:spPr>
          <a:xfrm>
            <a:off x="6317061" y="1217119"/>
            <a:ext cx="5092962" cy="2495678"/>
          </a:xfrm>
          <a:prstGeom prst="rect">
            <a:avLst/>
          </a:prstGeom>
        </p:spPr>
      </p:pic>
      <p:sp>
        <p:nvSpPr>
          <p:cNvPr id="7" name="矩形 6">
            <a:extLst>
              <a:ext uri="{FF2B5EF4-FFF2-40B4-BE49-F238E27FC236}">
                <a16:creationId xmlns:a16="http://schemas.microsoft.com/office/drawing/2014/main" id="{46C92BE9-8065-43E2-6E74-2E24F9EEBB93}"/>
              </a:ext>
            </a:extLst>
          </p:cNvPr>
          <p:cNvSpPr/>
          <p:nvPr/>
        </p:nvSpPr>
        <p:spPr>
          <a:xfrm>
            <a:off x="7302926" y="1294889"/>
            <a:ext cx="2135646" cy="11660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12F608C-57CB-E5A6-05F1-5B4FEF82636F}"/>
              </a:ext>
            </a:extLst>
          </p:cNvPr>
          <p:cNvSpPr txBox="1"/>
          <p:nvPr/>
        </p:nvSpPr>
        <p:spPr>
          <a:xfrm>
            <a:off x="669925" y="5499047"/>
            <a:ext cx="3562194" cy="400110"/>
          </a:xfrm>
          <a:prstGeom prst="rect">
            <a:avLst/>
          </a:prstGeom>
          <a:noFill/>
        </p:spPr>
        <p:txBody>
          <a:bodyPr wrap="none" rtlCol="0">
            <a:spAutoFit/>
          </a:bodyPr>
          <a:lstStyle/>
          <a:p>
            <a:r>
              <a:rPr lang="zh-CN" altLang="en-US" sz="2000" b="1" dirty="0"/>
              <a:t>采样方法选择：</a:t>
            </a:r>
            <a:r>
              <a:rPr lang="en-US" altLang="zh-CN" sz="2000" b="1" dirty="0">
                <a:solidFill>
                  <a:srgbClr val="FF0000"/>
                </a:solidFill>
              </a:rPr>
              <a:t>Sampling SH</a:t>
            </a:r>
            <a:endParaRPr lang="zh-CN" altLang="en-US" sz="2000" b="1" dirty="0">
              <a:solidFill>
                <a:srgbClr val="FF0000"/>
              </a:solidFill>
            </a:endParaRPr>
          </a:p>
        </p:txBody>
      </p:sp>
      <p:sp>
        <p:nvSpPr>
          <p:cNvPr id="9" name="文本框 8">
            <a:extLst>
              <a:ext uri="{FF2B5EF4-FFF2-40B4-BE49-F238E27FC236}">
                <a16:creationId xmlns:a16="http://schemas.microsoft.com/office/drawing/2014/main" id="{5787BE1C-6474-1AE9-1125-0321190FD087}"/>
              </a:ext>
            </a:extLst>
          </p:cNvPr>
          <p:cNvSpPr txBox="1"/>
          <p:nvPr/>
        </p:nvSpPr>
        <p:spPr>
          <a:xfrm>
            <a:off x="661237" y="2217690"/>
            <a:ext cx="3416320" cy="458459"/>
          </a:xfrm>
          <a:prstGeom prst="rect">
            <a:avLst/>
          </a:prstGeom>
          <a:noFill/>
        </p:spPr>
        <p:txBody>
          <a:bodyPr wrap="none" rtlCol="0">
            <a:spAutoFit/>
          </a:bodyPr>
          <a:lstStyle/>
          <a:p>
            <a:pPr>
              <a:lnSpc>
                <a:spcPct val="150000"/>
              </a:lnSpc>
            </a:pPr>
            <a:r>
              <a:rPr lang="zh-CN" altLang="en-US" b="1" dirty="0"/>
              <a:t>两个方面</a:t>
            </a:r>
            <a:r>
              <a:rPr lang="zh-CN" altLang="en-US" dirty="0"/>
              <a:t>：准确性、通信成本。</a:t>
            </a:r>
          </a:p>
        </p:txBody>
      </p:sp>
      <p:sp>
        <p:nvSpPr>
          <p:cNvPr id="10" name="文本框 9">
            <a:extLst>
              <a:ext uri="{FF2B5EF4-FFF2-40B4-BE49-F238E27FC236}">
                <a16:creationId xmlns:a16="http://schemas.microsoft.com/office/drawing/2014/main" id="{1C434904-CE34-8C02-65D8-8F08E9D2FC1C}"/>
              </a:ext>
            </a:extLst>
          </p:cNvPr>
          <p:cNvSpPr txBox="1"/>
          <p:nvPr/>
        </p:nvSpPr>
        <p:spPr>
          <a:xfrm>
            <a:off x="669925" y="3073098"/>
            <a:ext cx="4801314" cy="458459"/>
          </a:xfrm>
          <a:prstGeom prst="rect">
            <a:avLst/>
          </a:prstGeom>
          <a:noFill/>
        </p:spPr>
        <p:txBody>
          <a:bodyPr wrap="none" rtlCol="0">
            <a:spAutoFit/>
          </a:bodyPr>
          <a:lstStyle/>
          <a:p>
            <a:pPr>
              <a:lnSpc>
                <a:spcPct val="150000"/>
              </a:lnSpc>
            </a:pPr>
            <a:r>
              <a:rPr lang="zh-CN" altLang="en-US" b="1" dirty="0"/>
              <a:t>准确性</a:t>
            </a:r>
            <a:r>
              <a:rPr lang="zh-CN" altLang="en-US" dirty="0"/>
              <a:t>：重点在于分布形状而不是准确频率。</a:t>
            </a:r>
            <a:endParaRPr lang="en-US" altLang="zh-CN" dirty="0"/>
          </a:p>
        </p:txBody>
      </p:sp>
      <p:sp>
        <p:nvSpPr>
          <p:cNvPr id="12" name="文本框 11">
            <a:extLst>
              <a:ext uri="{FF2B5EF4-FFF2-40B4-BE49-F238E27FC236}">
                <a16:creationId xmlns:a16="http://schemas.microsoft.com/office/drawing/2014/main" id="{CA346BFF-06D6-8229-DE22-193E9DE7E0BC}"/>
              </a:ext>
            </a:extLst>
          </p:cNvPr>
          <p:cNvSpPr txBox="1"/>
          <p:nvPr/>
        </p:nvSpPr>
        <p:spPr>
          <a:xfrm>
            <a:off x="1535469" y="3697729"/>
            <a:ext cx="4173099" cy="369332"/>
          </a:xfrm>
          <a:prstGeom prst="rect">
            <a:avLst/>
          </a:prstGeom>
          <a:noFill/>
        </p:spPr>
        <p:txBody>
          <a:bodyPr wrap="square">
            <a:spAutoFit/>
          </a:bodyPr>
          <a:lstStyle/>
          <a:p>
            <a:r>
              <a:rPr lang="en-US" altLang="zh-CN" sz="1800" b="1" dirty="0">
                <a:solidFill>
                  <a:srgbClr val="FF0000"/>
                </a:solidFill>
              </a:rPr>
              <a:t>Sampling SH &gt; Sampling RAPPOR</a:t>
            </a:r>
            <a:endParaRPr lang="zh-CN" altLang="en-US" dirty="0"/>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85E3857C-1411-6556-A2DE-B382CD617EEE}"/>
                  </a:ext>
                </a:extLst>
              </p:cNvPr>
              <p:cNvSpPr txBox="1"/>
              <p:nvPr/>
            </p:nvSpPr>
            <p:spPr>
              <a:xfrm>
                <a:off x="676062" y="4144981"/>
                <a:ext cx="6821868" cy="458459"/>
              </a:xfrm>
              <a:prstGeom prst="rect">
                <a:avLst/>
              </a:prstGeom>
              <a:noFill/>
            </p:spPr>
            <p:txBody>
              <a:bodyPr wrap="none" rtlCol="0">
                <a:spAutoFit/>
              </a:bodyPr>
              <a:lstStyle/>
              <a:p>
                <a:pPr>
                  <a:lnSpc>
                    <a:spcPct val="150000"/>
                  </a:lnSpc>
                </a:pPr>
                <a:r>
                  <a:rPr lang="zh-CN" altLang="en-US" b="1" dirty="0"/>
                  <a:t>通信成本</a:t>
                </a:r>
                <a:r>
                  <a:rPr lang="zh-CN" altLang="en-US" dirty="0"/>
                  <a:t>：客户端报告</a:t>
                </a:r>
                <a14:m>
                  <m:oMath xmlns:m="http://schemas.openxmlformats.org/officeDocument/2006/math">
                    <m:r>
                      <a:rPr lang="en-US" altLang="zh-CN" i="1" dirty="0" smtClean="0">
                        <a:latin typeface="Cambria Math" panose="02040503050406030204" pitchFamily="18" charset="0"/>
                      </a:rPr>
                      <m:t>𝑙</m:t>
                    </m:r>
                  </m:oMath>
                </a14:m>
                <a:r>
                  <a:rPr lang="zh-CN" altLang="en-US" dirty="0"/>
                  <a:t>个</a:t>
                </a:r>
                <a14:m>
                  <m:oMath xmlns:m="http://schemas.openxmlformats.org/officeDocument/2006/math">
                    <m:r>
                      <a:rPr lang="en-US" altLang="zh-CN" i="1" dirty="0" smtClean="0">
                        <a:latin typeface="Cambria Math" panose="02040503050406030204" pitchFamily="18" charset="0"/>
                      </a:rPr>
                      <m:t>𝑖𝑡𝑒𝑚</m:t>
                    </m:r>
                  </m:oMath>
                </a14:m>
                <a:r>
                  <a:rPr lang="zh-CN" altLang="en-US" dirty="0"/>
                  <a:t>，服务端返回潜在的</a:t>
                </a:r>
                <a14:m>
                  <m:oMath xmlns:m="http://schemas.openxmlformats.org/officeDocument/2006/math">
                    <m:r>
                      <a:rPr lang="en-US" altLang="zh-CN" i="1" dirty="0" smtClean="0">
                        <a:latin typeface="Cambria Math" panose="02040503050406030204" pitchFamily="18" charset="0"/>
                      </a:rPr>
                      <m:t>h𝑒𝑎𝑣𝑦</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h𝑖𝑡𝑡𝑒𝑟𝑠</m:t>
                    </m:r>
                  </m:oMath>
                </a14:m>
                <a:r>
                  <a:rPr lang="en-US" altLang="zh-CN" dirty="0"/>
                  <a:t>.</a:t>
                </a:r>
              </a:p>
            </p:txBody>
          </p:sp>
        </mc:Choice>
        <mc:Fallback>
          <p:sp>
            <p:nvSpPr>
              <p:cNvPr id="13" name="文本框 12">
                <a:extLst>
                  <a:ext uri="{FF2B5EF4-FFF2-40B4-BE49-F238E27FC236}">
                    <a16:creationId xmlns:a16="http://schemas.microsoft.com/office/drawing/2014/main" id="{85E3857C-1411-6556-A2DE-B382CD617EEE}"/>
                  </a:ext>
                </a:extLst>
              </p:cNvPr>
              <p:cNvSpPr txBox="1">
                <a:spLocks noRot="1" noChangeAspect="1" noMove="1" noResize="1" noEditPoints="1" noAdjustHandles="1" noChangeArrowheads="1" noChangeShapeType="1" noTextEdit="1"/>
              </p:cNvSpPr>
              <p:nvPr/>
            </p:nvSpPr>
            <p:spPr>
              <a:xfrm>
                <a:off x="676062" y="4144981"/>
                <a:ext cx="6821868" cy="458459"/>
              </a:xfrm>
              <a:prstGeom prst="rect">
                <a:avLst/>
              </a:prstGeom>
              <a:blipFill>
                <a:blip r:embed="rId4"/>
                <a:stretch>
                  <a:fillRect l="-804" b="-21333"/>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1A380BC2-83F8-1B68-8DF1-3EBA62C32380}"/>
              </a:ext>
            </a:extLst>
          </p:cNvPr>
          <p:cNvSpPr txBox="1"/>
          <p:nvPr/>
        </p:nvSpPr>
        <p:spPr>
          <a:xfrm>
            <a:off x="669925" y="4808459"/>
            <a:ext cx="7001216" cy="369332"/>
          </a:xfrm>
          <a:prstGeom prst="rect">
            <a:avLst/>
          </a:prstGeom>
          <a:noFill/>
        </p:spPr>
        <p:txBody>
          <a:bodyPr wrap="square">
            <a:spAutoFit/>
          </a:bodyPr>
          <a:lstStyle/>
          <a:p>
            <a:r>
              <a:rPr lang="en-US" altLang="zh-CN" sz="1800" b="1" dirty="0">
                <a:solidFill>
                  <a:srgbClr val="FF0000"/>
                </a:solidFill>
              </a:rPr>
              <a:t>Sampling SH:O(1) &gt; Sampling RAPPOR: O(#all possible items)</a:t>
            </a:r>
            <a:endParaRPr lang="zh-CN" altLang="en-US" dirty="0"/>
          </a:p>
        </p:txBody>
      </p:sp>
    </p:spTree>
    <p:extLst>
      <p:ext uri="{BB962C8B-B14F-4D97-AF65-F5344CB8AC3E}">
        <p14:creationId xmlns:p14="http://schemas.microsoft.com/office/powerpoint/2010/main" val="22430670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anim calcmode="lin" valueType="num">
                                      <p:cBhvr>
                                        <p:cTn id="15" dur="500" fill="hold"/>
                                        <p:tgtEl>
                                          <p:spTgt spid="12"/>
                                        </p:tgtEl>
                                        <p:attrNameLst>
                                          <p:attrName>ppt_x</p:attrName>
                                        </p:attrNameLst>
                                      </p:cBhvr>
                                      <p:tavLst>
                                        <p:tav tm="0">
                                          <p:val>
                                            <p:strVal val="#ppt_x"/>
                                          </p:val>
                                        </p:tav>
                                        <p:tav tm="100000">
                                          <p:val>
                                            <p:strVal val="#ppt_x"/>
                                          </p:val>
                                        </p:tav>
                                      </p:tavLst>
                                    </p:anim>
                                    <p:anim calcmode="lin" valueType="num">
                                      <p:cBhvr>
                                        <p:cTn id="16"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anim calcmode="lin" valueType="num">
                                      <p:cBhvr>
                                        <p:cTn id="29" dur="500" fill="hold"/>
                                        <p:tgtEl>
                                          <p:spTgt spid="14"/>
                                        </p:tgtEl>
                                        <p:attrNameLst>
                                          <p:attrName>ppt_x</p:attrName>
                                        </p:attrNameLst>
                                      </p:cBhvr>
                                      <p:tavLst>
                                        <p:tav tm="0">
                                          <p:val>
                                            <p:strVal val="#ppt_x"/>
                                          </p:val>
                                        </p:tav>
                                        <p:tav tm="100000">
                                          <p:val>
                                            <p:strVal val="#ppt_x"/>
                                          </p:val>
                                        </p:tav>
                                      </p:tavLst>
                                    </p:anim>
                                    <p:anim calcmode="lin" valueType="num">
                                      <p:cBhvr>
                                        <p:cTn id="30"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0755BC-4BC2-B098-8A47-81EBD4DA24AC}"/>
              </a:ext>
            </a:extLst>
          </p:cNvPr>
          <p:cNvSpPr>
            <a:spLocks noGrp="1"/>
          </p:cNvSpPr>
          <p:nvPr>
            <p:ph type="title"/>
          </p:nvPr>
        </p:nvSpPr>
        <p:spPr/>
        <p:txBody>
          <a:bodyPr/>
          <a:lstStyle/>
          <a:p>
            <a:r>
              <a:rPr lang="en-US" altLang="zh-CN" dirty="0"/>
              <a:t>Sampling Method</a:t>
            </a:r>
            <a:endParaRPr lang="zh-CN" altLang="en-US" dirty="0"/>
          </a:p>
        </p:txBody>
      </p:sp>
      <p:sp>
        <p:nvSpPr>
          <p:cNvPr id="3" name="灯片编号占位符 2">
            <a:extLst>
              <a:ext uri="{FF2B5EF4-FFF2-40B4-BE49-F238E27FC236}">
                <a16:creationId xmlns:a16="http://schemas.microsoft.com/office/drawing/2014/main" id="{48953742-77C0-D17C-3336-51A4FA39EF3A}"/>
              </a:ext>
            </a:extLst>
          </p:cNvPr>
          <p:cNvSpPr>
            <a:spLocks noGrp="1"/>
          </p:cNvSpPr>
          <p:nvPr>
            <p:ph type="sldNum" sz="quarter" idx="12"/>
          </p:nvPr>
        </p:nvSpPr>
        <p:spPr/>
        <p:txBody>
          <a:bodyPr/>
          <a:lstStyle/>
          <a:p>
            <a:fld id="{5DD3DB80-B894-403A-B48E-6FDC1A72010E}" type="slidenum">
              <a:rPr lang="zh-CN" altLang="en-US" smtClean="0"/>
              <a:t>17</a:t>
            </a:fld>
            <a:endParaRPr lang="zh-CN" altLang="en-US"/>
          </a:p>
        </p:txBody>
      </p:sp>
      <p:sp>
        <p:nvSpPr>
          <p:cNvPr id="4" name="文本框 3">
            <a:extLst>
              <a:ext uri="{FF2B5EF4-FFF2-40B4-BE49-F238E27FC236}">
                <a16:creationId xmlns:a16="http://schemas.microsoft.com/office/drawing/2014/main" id="{5C82C0A4-E51C-ECF9-4FF1-3A5F792D5955}"/>
              </a:ext>
            </a:extLst>
          </p:cNvPr>
          <p:cNvSpPr txBox="1"/>
          <p:nvPr/>
        </p:nvSpPr>
        <p:spPr>
          <a:xfrm>
            <a:off x="669925" y="1275012"/>
            <a:ext cx="6104771" cy="960776"/>
          </a:xfrm>
          <a:prstGeom prst="rect">
            <a:avLst/>
          </a:prstGeom>
          <a:noFill/>
        </p:spPr>
        <p:txBody>
          <a:bodyPr wrap="square" rtlCol="0">
            <a:spAutoFit/>
          </a:bodyPr>
          <a:lstStyle/>
          <a:p>
            <a:pPr>
              <a:lnSpc>
                <a:spcPct val="150000"/>
              </a:lnSpc>
            </a:pPr>
            <a:r>
              <a:rPr lang="zh-CN" altLang="en-US" sz="2000" b="1" dirty="0"/>
              <a:t>第二阶段：</a:t>
            </a:r>
            <a:endParaRPr lang="en-US" altLang="zh-CN" sz="2000" b="1" dirty="0"/>
          </a:p>
          <a:p>
            <a:pPr>
              <a:lnSpc>
                <a:spcPct val="150000"/>
              </a:lnSpc>
            </a:pPr>
            <a:r>
              <a:rPr lang="zh-CN" altLang="en-US" sz="2000" b="1" dirty="0"/>
              <a:t>目标：估计频繁项的频率。</a:t>
            </a:r>
            <a:endParaRPr lang="en-US" altLang="zh-CN" sz="2000" b="1" dirty="0"/>
          </a:p>
        </p:txBody>
      </p:sp>
      <p:pic>
        <p:nvPicPr>
          <p:cNvPr id="6" name="图片 5">
            <a:extLst>
              <a:ext uri="{FF2B5EF4-FFF2-40B4-BE49-F238E27FC236}">
                <a16:creationId xmlns:a16="http://schemas.microsoft.com/office/drawing/2014/main" id="{B124C15F-B7F4-5060-37AF-A2BBA19948B1}"/>
              </a:ext>
            </a:extLst>
          </p:cNvPr>
          <p:cNvPicPr>
            <a:picLocks noChangeAspect="1"/>
          </p:cNvPicPr>
          <p:nvPr/>
        </p:nvPicPr>
        <p:blipFill>
          <a:blip r:embed="rId2"/>
          <a:stretch>
            <a:fillRect/>
          </a:stretch>
        </p:blipFill>
        <p:spPr>
          <a:xfrm>
            <a:off x="8610599" y="3470207"/>
            <a:ext cx="2305168" cy="2724290"/>
          </a:xfrm>
          <a:prstGeom prst="rect">
            <a:avLst/>
          </a:prstGeom>
        </p:spPr>
      </p:pic>
      <p:pic>
        <p:nvPicPr>
          <p:cNvPr id="5" name="图片 4">
            <a:extLst>
              <a:ext uri="{FF2B5EF4-FFF2-40B4-BE49-F238E27FC236}">
                <a16:creationId xmlns:a16="http://schemas.microsoft.com/office/drawing/2014/main" id="{EB769BF9-8636-520B-C45C-E8BEE8BCA259}"/>
              </a:ext>
            </a:extLst>
          </p:cNvPr>
          <p:cNvPicPr>
            <a:picLocks noChangeAspect="1"/>
          </p:cNvPicPr>
          <p:nvPr/>
        </p:nvPicPr>
        <p:blipFill>
          <a:blip r:embed="rId3"/>
          <a:stretch>
            <a:fillRect/>
          </a:stretch>
        </p:blipFill>
        <p:spPr>
          <a:xfrm>
            <a:off x="6774696" y="1136524"/>
            <a:ext cx="4678285" cy="2292476"/>
          </a:xfrm>
          <a:prstGeom prst="rect">
            <a:avLst/>
          </a:prstGeom>
        </p:spPr>
      </p:pic>
      <p:sp>
        <p:nvSpPr>
          <p:cNvPr id="7" name="矩形 6">
            <a:extLst>
              <a:ext uri="{FF2B5EF4-FFF2-40B4-BE49-F238E27FC236}">
                <a16:creationId xmlns:a16="http://schemas.microsoft.com/office/drawing/2014/main" id="{E427D294-2795-77CB-089F-F34BEC84AC7A}"/>
              </a:ext>
            </a:extLst>
          </p:cNvPr>
          <p:cNvSpPr/>
          <p:nvPr/>
        </p:nvSpPr>
        <p:spPr>
          <a:xfrm>
            <a:off x="7695689" y="2235788"/>
            <a:ext cx="1969949" cy="86402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a:extLst>
              <a:ext uri="{FF2B5EF4-FFF2-40B4-BE49-F238E27FC236}">
                <a16:creationId xmlns:a16="http://schemas.microsoft.com/office/drawing/2014/main" id="{5787BE1C-6474-1AE9-1125-0321190FD087}"/>
              </a:ext>
            </a:extLst>
          </p:cNvPr>
          <p:cNvSpPr txBox="1"/>
          <p:nvPr/>
        </p:nvSpPr>
        <p:spPr>
          <a:xfrm>
            <a:off x="669925" y="2282762"/>
            <a:ext cx="3416320" cy="45845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t>两个方面</a:t>
            </a:r>
            <a:r>
              <a:rPr lang="zh-CN" altLang="en-US" dirty="0"/>
              <a:t>：准确性、通信成本。</a:t>
            </a:r>
          </a:p>
        </p:txBody>
      </p:sp>
      <p:sp>
        <p:nvSpPr>
          <p:cNvPr id="9" name="文本框 8">
            <a:extLst>
              <a:ext uri="{FF2B5EF4-FFF2-40B4-BE49-F238E27FC236}">
                <a16:creationId xmlns:a16="http://schemas.microsoft.com/office/drawing/2014/main" id="{E1497290-75EB-61CA-2C96-98BD5A7D754F}"/>
              </a:ext>
            </a:extLst>
          </p:cNvPr>
          <p:cNvSpPr txBox="1"/>
          <p:nvPr/>
        </p:nvSpPr>
        <p:spPr>
          <a:xfrm>
            <a:off x="669925" y="3073098"/>
            <a:ext cx="5032147" cy="458459"/>
          </a:xfrm>
          <a:prstGeom prst="rect">
            <a:avLst/>
          </a:prstGeom>
          <a:noFill/>
        </p:spPr>
        <p:txBody>
          <a:bodyPr wrap="none" rtlCol="0">
            <a:spAutoFit/>
          </a:bodyPr>
          <a:lstStyle/>
          <a:p>
            <a:pPr>
              <a:lnSpc>
                <a:spcPct val="150000"/>
              </a:lnSpc>
            </a:pPr>
            <a:r>
              <a:rPr lang="zh-CN" altLang="en-US" b="1" dirty="0"/>
              <a:t>准确性</a:t>
            </a:r>
            <a:r>
              <a:rPr lang="zh-CN" altLang="en-US" dirty="0"/>
              <a:t>：此时需要准确估计候选频繁项的频率。</a:t>
            </a:r>
            <a:endParaRPr lang="en-US" altLang="zh-CN" dirty="0"/>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7FAB7B0E-5A3B-BCCB-A75D-534D21CC9225}"/>
                  </a:ext>
                </a:extLst>
              </p:cNvPr>
              <p:cNvSpPr txBox="1"/>
              <p:nvPr/>
            </p:nvSpPr>
            <p:spPr>
              <a:xfrm>
                <a:off x="669925" y="4266310"/>
                <a:ext cx="5814412" cy="458459"/>
              </a:xfrm>
              <a:prstGeom prst="rect">
                <a:avLst/>
              </a:prstGeom>
              <a:noFill/>
            </p:spPr>
            <p:txBody>
              <a:bodyPr wrap="none" rtlCol="0">
                <a:spAutoFit/>
              </a:bodyPr>
              <a:lstStyle/>
              <a:p>
                <a:pPr>
                  <a:lnSpc>
                    <a:spcPct val="150000"/>
                  </a:lnSpc>
                </a:pPr>
                <a:r>
                  <a:rPr lang="zh-CN" altLang="en-US" b="1" dirty="0"/>
                  <a:t>通信成本</a:t>
                </a:r>
                <a:r>
                  <a:rPr lang="zh-CN" altLang="en-US" dirty="0"/>
                  <a:t>：客户端只需要向服务器报告候选频繁</a:t>
                </a:r>
                <a14:m>
                  <m:oMath xmlns:m="http://schemas.openxmlformats.org/officeDocument/2006/math">
                    <m:r>
                      <a:rPr lang="en-US" altLang="zh-CN" i="1" dirty="0" smtClean="0">
                        <a:latin typeface="Cambria Math" panose="02040503050406030204" pitchFamily="18" charset="0"/>
                      </a:rPr>
                      <m:t>𝑖𝑡𝑒𝑚𝑠</m:t>
                    </m:r>
                  </m:oMath>
                </a14:m>
                <a:r>
                  <a:rPr lang="zh-CN" altLang="en-US" dirty="0"/>
                  <a:t>。</a:t>
                </a:r>
                <a:endParaRPr lang="en-US" altLang="zh-CN" dirty="0"/>
              </a:p>
            </p:txBody>
          </p:sp>
        </mc:Choice>
        <mc:Fallback>
          <p:sp>
            <p:nvSpPr>
              <p:cNvPr id="10" name="文本框 9">
                <a:extLst>
                  <a:ext uri="{FF2B5EF4-FFF2-40B4-BE49-F238E27FC236}">
                    <a16:creationId xmlns:a16="http://schemas.microsoft.com/office/drawing/2014/main" id="{7FAB7B0E-5A3B-BCCB-A75D-534D21CC9225}"/>
                  </a:ext>
                </a:extLst>
              </p:cNvPr>
              <p:cNvSpPr txBox="1">
                <a:spLocks noRot="1" noChangeAspect="1" noMove="1" noResize="1" noEditPoints="1" noAdjustHandles="1" noChangeArrowheads="1" noChangeShapeType="1" noTextEdit="1"/>
              </p:cNvSpPr>
              <p:nvPr/>
            </p:nvSpPr>
            <p:spPr>
              <a:xfrm>
                <a:off x="669925" y="4266310"/>
                <a:ext cx="5814412" cy="458459"/>
              </a:xfrm>
              <a:prstGeom prst="rect">
                <a:avLst/>
              </a:prstGeom>
              <a:blipFill>
                <a:blip r:embed="rId4"/>
                <a:stretch>
                  <a:fillRect l="-943" r="-734" b="-21333"/>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C4649E65-2221-F338-9D7E-59A7701121CF}"/>
              </a:ext>
            </a:extLst>
          </p:cNvPr>
          <p:cNvSpPr txBox="1"/>
          <p:nvPr/>
        </p:nvSpPr>
        <p:spPr>
          <a:xfrm>
            <a:off x="1811644" y="3734337"/>
            <a:ext cx="4012288" cy="369332"/>
          </a:xfrm>
          <a:prstGeom prst="rect">
            <a:avLst/>
          </a:prstGeom>
          <a:noFill/>
        </p:spPr>
        <p:txBody>
          <a:bodyPr wrap="square">
            <a:spAutoFit/>
          </a:bodyPr>
          <a:lstStyle/>
          <a:p>
            <a:r>
              <a:rPr lang="en-US" altLang="zh-CN" sz="1800" b="1" dirty="0">
                <a:solidFill>
                  <a:srgbClr val="FF0000"/>
                </a:solidFill>
              </a:rPr>
              <a:t>Sampling RAPPOR &gt; Sampling SH</a:t>
            </a:r>
            <a:endParaRPr lang="zh-CN" altLang="en-US" dirty="0"/>
          </a:p>
        </p:txBody>
      </p:sp>
      <p:sp>
        <p:nvSpPr>
          <p:cNvPr id="13" name="文本框 12">
            <a:extLst>
              <a:ext uri="{FF2B5EF4-FFF2-40B4-BE49-F238E27FC236}">
                <a16:creationId xmlns:a16="http://schemas.microsoft.com/office/drawing/2014/main" id="{59352402-F77E-DE7E-544E-7A305A194485}"/>
              </a:ext>
            </a:extLst>
          </p:cNvPr>
          <p:cNvSpPr txBox="1"/>
          <p:nvPr/>
        </p:nvSpPr>
        <p:spPr>
          <a:xfrm>
            <a:off x="1807838" y="4929466"/>
            <a:ext cx="5409427" cy="369332"/>
          </a:xfrm>
          <a:prstGeom prst="rect">
            <a:avLst/>
          </a:prstGeom>
          <a:noFill/>
        </p:spPr>
        <p:txBody>
          <a:bodyPr wrap="square">
            <a:spAutoFit/>
          </a:bodyPr>
          <a:lstStyle/>
          <a:p>
            <a:r>
              <a:rPr lang="en-US" altLang="zh-CN" sz="1800" b="1" dirty="0">
                <a:solidFill>
                  <a:srgbClr val="FF0000"/>
                </a:solidFill>
              </a:rPr>
              <a:t>Sampling RAPPOR </a:t>
            </a:r>
            <a:r>
              <a:rPr lang="en-US" altLang="zh-CN" b="1" dirty="0">
                <a:solidFill>
                  <a:srgbClr val="FF0000"/>
                </a:solidFill>
              </a:rPr>
              <a:t>:</a:t>
            </a:r>
            <a:r>
              <a:rPr lang="zh-CN" altLang="en-US" b="1" dirty="0">
                <a:solidFill>
                  <a:srgbClr val="FF0000"/>
                </a:solidFill>
              </a:rPr>
              <a:t> </a:t>
            </a:r>
            <a:r>
              <a:rPr lang="en-US" altLang="zh-CN" b="1" dirty="0">
                <a:solidFill>
                  <a:srgbClr val="FF0000"/>
                </a:solidFill>
              </a:rPr>
              <a:t>O(#heavy</a:t>
            </a:r>
            <a:r>
              <a:rPr lang="zh-CN" altLang="en-US" b="1" dirty="0">
                <a:solidFill>
                  <a:srgbClr val="FF0000"/>
                </a:solidFill>
              </a:rPr>
              <a:t> </a:t>
            </a:r>
            <a:r>
              <a:rPr lang="en-US" altLang="zh-CN" b="1" dirty="0">
                <a:solidFill>
                  <a:srgbClr val="FF0000"/>
                </a:solidFill>
              </a:rPr>
              <a:t>hitters) </a:t>
            </a:r>
            <a:r>
              <a:rPr lang="zh-CN" altLang="en-US" b="1" dirty="0">
                <a:solidFill>
                  <a:srgbClr val="FF0000"/>
                </a:solidFill>
              </a:rPr>
              <a:t>可接受的</a:t>
            </a:r>
            <a:r>
              <a:rPr lang="en-US" altLang="zh-CN" b="1" dirty="0">
                <a:solidFill>
                  <a:srgbClr val="FF0000"/>
                </a:solidFill>
              </a:rPr>
              <a:t> </a:t>
            </a:r>
            <a:endParaRPr lang="zh-CN" altLang="en-US" dirty="0"/>
          </a:p>
        </p:txBody>
      </p:sp>
      <p:sp>
        <p:nvSpPr>
          <p:cNvPr id="14" name="文本框 13">
            <a:extLst>
              <a:ext uri="{FF2B5EF4-FFF2-40B4-BE49-F238E27FC236}">
                <a16:creationId xmlns:a16="http://schemas.microsoft.com/office/drawing/2014/main" id="{A249868C-B215-557F-1F73-13C65EE9862E}"/>
              </a:ext>
            </a:extLst>
          </p:cNvPr>
          <p:cNvSpPr txBox="1"/>
          <p:nvPr/>
        </p:nvSpPr>
        <p:spPr>
          <a:xfrm>
            <a:off x="669925" y="5646105"/>
            <a:ext cx="6454011" cy="400110"/>
          </a:xfrm>
          <a:prstGeom prst="rect">
            <a:avLst/>
          </a:prstGeom>
          <a:noFill/>
        </p:spPr>
        <p:txBody>
          <a:bodyPr wrap="none" rtlCol="0">
            <a:spAutoFit/>
          </a:bodyPr>
          <a:lstStyle/>
          <a:p>
            <a:r>
              <a:rPr lang="zh-CN" altLang="en-US" sz="2000" b="1" dirty="0"/>
              <a:t>采样方法选择：</a:t>
            </a:r>
            <a:r>
              <a:rPr lang="en-US" altLang="zh-CN" sz="2000" b="1" dirty="0">
                <a:solidFill>
                  <a:srgbClr val="FF0000"/>
                </a:solidFill>
              </a:rPr>
              <a:t>Sampling RAPPOR (or Sampling SH)</a:t>
            </a:r>
            <a:endParaRPr lang="zh-CN" altLang="en-US" sz="2000" b="1" dirty="0">
              <a:solidFill>
                <a:srgbClr val="FF0000"/>
              </a:solidFill>
            </a:endParaRPr>
          </a:p>
        </p:txBody>
      </p:sp>
    </p:spTree>
    <p:extLst>
      <p:ext uri="{BB962C8B-B14F-4D97-AF65-F5344CB8AC3E}">
        <p14:creationId xmlns:p14="http://schemas.microsoft.com/office/powerpoint/2010/main" val="248780654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anim calcmode="lin" valueType="num">
                                      <p:cBhvr>
                                        <p:cTn id="29" dur="500" fill="hold"/>
                                        <p:tgtEl>
                                          <p:spTgt spid="13"/>
                                        </p:tgtEl>
                                        <p:attrNameLst>
                                          <p:attrName>ppt_x</p:attrName>
                                        </p:attrNameLst>
                                      </p:cBhvr>
                                      <p:tavLst>
                                        <p:tav tm="0">
                                          <p:val>
                                            <p:strVal val="#ppt_x"/>
                                          </p:val>
                                        </p:tav>
                                        <p:tav tm="100000">
                                          <p:val>
                                            <p:strVal val="#ppt_x"/>
                                          </p:val>
                                        </p:tav>
                                      </p:tavLst>
                                    </p:anim>
                                    <p:anim calcmode="lin" valueType="num">
                                      <p:cBhvr>
                                        <p:cTn id="3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5634A0-6020-7262-2C6D-1A7F78FAEC4C}"/>
              </a:ext>
            </a:extLst>
          </p:cNvPr>
          <p:cNvSpPr>
            <a:spLocks noGrp="1"/>
          </p:cNvSpPr>
          <p:nvPr>
            <p:ph type="title"/>
          </p:nvPr>
        </p:nvSpPr>
        <p:spPr/>
        <p:txBody>
          <a:bodyPr/>
          <a:lstStyle/>
          <a:p>
            <a:r>
              <a:rPr lang="zh-CN" altLang="en-US" dirty="0"/>
              <a:t>效用分析</a:t>
            </a:r>
          </a:p>
        </p:txBody>
      </p:sp>
      <p:sp>
        <p:nvSpPr>
          <p:cNvPr id="3" name="灯片编号占位符 2">
            <a:extLst>
              <a:ext uri="{FF2B5EF4-FFF2-40B4-BE49-F238E27FC236}">
                <a16:creationId xmlns:a16="http://schemas.microsoft.com/office/drawing/2014/main" id="{FC939C28-8D62-52DA-E3F8-981914E96CEF}"/>
              </a:ext>
            </a:extLst>
          </p:cNvPr>
          <p:cNvSpPr>
            <a:spLocks noGrp="1"/>
          </p:cNvSpPr>
          <p:nvPr>
            <p:ph type="sldNum" sz="quarter" idx="12"/>
          </p:nvPr>
        </p:nvSpPr>
        <p:spPr/>
        <p:txBody>
          <a:bodyPr/>
          <a:lstStyle/>
          <a:p>
            <a:fld id="{5DD3DB80-B894-403A-B48E-6FDC1A72010E}" type="slidenum">
              <a:rPr lang="zh-CN" altLang="en-US" smtClean="0"/>
              <a:t>18</a:t>
            </a:fld>
            <a:endParaRPr lang="zh-CN" altLang="en-US"/>
          </a:p>
        </p:txBody>
      </p:sp>
      <p:sp>
        <p:nvSpPr>
          <p:cNvPr id="4" name="文本框 3">
            <a:extLst>
              <a:ext uri="{FF2B5EF4-FFF2-40B4-BE49-F238E27FC236}">
                <a16:creationId xmlns:a16="http://schemas.microsoft.com/office/drawing/2014/main" id="{7029CA1A-E355-6EAA-8868-79D9FFB9B26C}"/>
              </a:ext>
            </a:extLst>
          </p:cNvPr>
          <p:cNvSpPr txBox="1"/>
          <p:nvPr/>
        </p:nvSpPr>
        <p:spPr>
          <a:xfrm>
            <a:off x="669925" y="1499347"/>
            <a:ext cx="1915909" cy="369332"/>
          </a:xfrm>
          <a:prstGeom prst="rect">
            <a:avLst/>
          </a:prstGeom>
          <a:noFill/>
        </p:spPr>
        <p:txBody>
          <a:bodyPr wrap="none" rtlCol="0">
            <a:spAutoFit/>
          </a:bodyPr>
          <a:lstStyle/>
          <a:p>
            <a:r>
              <a:rPr lang="en-US" altLang="zh-CN" b="1" dirty="0"/>
              <a:t>Naïve RAPPOR</a:t>
            </a:r>
            <a:r>
              <a:rPr lang="en-US" altLang="zh-CN" dirty="0"/>
              <a:t>:</a:t>
            </a:r>
            <a:endParaRPr lang="zh-CN" altLang="en-US" dirty="0"/>
          </a:p>
        </p:txBody>
      </p:sp>
      <p:pic>
        <p:nvPicPr>
          <p:cNvPr id="6" name="图片 5">
            <a:extLst>
              <a:ext uri="{FF2B5EF4-FFF2-40B4-BE49-F238E27FC236}">
                <a16:creationId xmlns:a16="http://schemas.microsoft.com/office/drawing/2014/main" id="{551EEAC5-F6A7-4F00-A53B-AE82FD3F809D}"/>
              </a:ext>
            </a:extLst>
          </p:cNvPr>
          <p:cNvPicPr>
            <a:picLocks noChangeAspect="1"/>
          </p:cNvPicPr>
          <p:nvPr/>
        </p:nvPicPr>
        <p:blipFill>
          <a:blip r:embed="rId2"/>
          <a:stretch>
            <a:fillRect/>
          </a:stretch>
        </p:blipFill>
        <p:spPr>
          <a:xfrm>
            <a:off x="2560186" y="1278139"/>
            <a:ext cx="2825895" cy="717587"/>
          </a:xfrm>
          <a:prstGeom prst="rect">
            <a:avLst/>
          </a:prstGeom>
          <a:ln>
            <a:solidFill>
              <a:schemeClr val="accent2"/>
            </a:solidFill>
          </a:ln>
        </p:spPr>
      </p:pic>
      <p:sp>
        <p:nvSpPr>
          <p:cNvPr id="7" name="文本框 6">
            <a:extLst>
              <a:ext uri="{FF2B5EF4-FFF2-40B4-BE49-F238E27FC236}">
                <a16:creationId xmlns:a16="http://schemas.microsoft.com/office/drawing/2014/main" id="{B4A0D1A1-08FD-78C8-72EB-9D1923AA69DB}"/>
              </a:ext>
            </a:extLst>
          </p:cNvPr>
          <p:cNvSpPr txBox="1"/>
          <p:nvPr/>
        </p:nvSpPr>
        <p:spPr>
          <a:xfrm>
            <a:off x="669925" y="2539253"/>
            <a:ext cx="1249060" cy="369332"/>
          </a:xfrm>
          <a:prstGeom prst="rect">
            <a:avLst/>
          </a:prstGeom>
          <a:noFill/>
        </p:spPr>
        <p:txBody>
          <a:bodyPr wrap="none" rtlCol="0">
            <a:spAutoFit/>
          </a:bodyPr>
          <a:lstStyle/>
          <a:p>
            <a:r>
              <a:rPr lang="en-US" altLang="zh-CN" b="1" dirty="0"/>
              <a:t>Naïve SH</a:t>
            </a:r>
            <a:r>
              <a:rPr lang="en-US" altLang="zh-CN" dirty="0"/>
              <a:t>:</a:t>
            </a:r>
            <a:endParaRPr lang="zh-CN" altLang="en-US" dirty="0"/>
          </a:p>
        </p:txBody>
      </p:sp>
      <p:pic>
        <p:nvPicPr>
          <p:cNvPr id="9" name="图片 8">
            <a:extLst>
              <a:ext uri="{FF2B5EF4-FFF2-40B4-BE49-F238E27FC236}">
                <a16:creationId xmlns:a16="http://schemas.microsoft.com/office/drawing/2014/main" id="{D064E8AB-48C8-9F16-0EE4-7DED03AA6B14}"/>
              </a:ext>
            </a:extLst>
          </p:cNvPr>
          <p:cNvPicPr>
            <a:picLocks noChangeAspect="1"/>
          </p:cNvPicPr>
          <p:nvPr/>
        </p:nvPicPr>
        <p:blipFill>
          <a:blip r:embed="rId3"/>
          <a:stretch>
            <a:fillRect/>
          </a:stretch>
        </p:blipFill>
        <p:spPr>
          <a:xfrm>
            <a:off x="1906161" y="2430996"/>
            <a:ext cx="5480332" cy="628682"/>
          </a:xfrm>
          <a:prstGeom prst="rect">
            <a:avLst/>
          </a:prstGeom>
          <a:ln>
            <a:solidFill>
              <a:schemeClr val="accent2"/>
            </a:solidFill>
          </a:ln>
        </p:spPr>
      </p:pic>
      <p:pic>
        <p:nvPicPr>
          <p:cNvPr id="11" name="图片 10">
            <a:extLst>
              <a:ext uri="{FF2B5EF4-FFF2-40B4-BE49-F238E27FC236}">
                <a16:creationId xmlns:a16="http://schemas.microsoft.com/office/drawing/2014/main" id="{E8E34BB0-567D-7B75-6F9B-996A70A530EF}"/>
              </a:ext>
            </a:extLst>
          </p:cNvPr>
          <p:cNvPicPr>
            <a:picLocks noChangeAspect="1"/>
          </p:cNvPicPr>
          <p:nvPr/>
        </p:nvPicPr>
        <p:blipFill>
          <a:blip r:embed="rId4"/>
          <a:stretch>
            <a:fillRect/>
          </a:stretch>
        </p:blipFill>
        <p:spPr>
          <a:xfrm>
            <a:off x="1003238" y="3094605"/>
            <a:ext cx="6689913" cy="845941"/>
          </a:xfrm>
          <a:prstGeom prst="rect">
            <a:avLst/>
          </a:prstGeom>
        </p:spPr>
      </p:pic>
      <p:sp>
        <p:nvSpPr>
          <p:cNvPr id="12" name="文本框 11">
            <a:extLst>
              <a:ext uri="{FF2B5EF4-FFF2-40B4-BE49-F238E27FC236}">
                <a16:creationId xmlns:a16="http://schemas.microsoft.com/office/drawing/2014/main" id="{A73E5681-7D4A-9EA4-CEC2-268F71655E47}"/>
              </a:ext>
            </a:extLst>
          </p:cNvPr>
          <p:cNvSpPr txBox="1"/>
          <p:nvPr/>
        </p:nvSpPr>
        <p:spPr>
          <a:xfrm>
            <a:off x="5443817" y="1509087"/>
            <a:ext cx="2339102" cy="369332"/>
          </a:xfrm>
          <a:prstGeom prst="rect">
            <a:avLst/>
          </a:prstGeom>
          <a:noFill/>
        </p:spPr>
        <p:txBody>
          <a:bodyPr wrap="none" rtlCol="0">
            <a:spAutoFit/>
          </a:bodyPr>
          <a:lstStyle/>
          <a:p>
            <a:r>
              <a:rPr lang="en-US" altLang="zh-CN" b="1" dirty="0"/>
              <a:t>Sampling RAPPOR</a:t>
            </a:r>
            <a:r>
              <a:rPr lang="en-US" altLang="zh-CN" dirty="0"/>
              <a:t>:</a:t>
            </a:r>
            <a:endParaRPr lang="zh-CN" altLang="en-US" dirty="0"/>
          </a:p>
        </p:txBody>
      </p:sp>
      <p:pic>
        <p:nvPicPr>
          <p:cNvPr id="14" name="图片 13">
            <a:extLst>
              <a:ext uri="{FF2B5EF4-FFF2-40B4-BE49-F238E27FC236}">
                <a16:creationId xmlns:a16="http://schemas.microsoft.com/office/drawing/2014/main" id="{F88965ED-7C07-A008-8AB6-9FA4E1957215}"/>
              </a:ext>
            </a:extLst>
          </p:cNvPr>
          <p:cNvPicPr>
            <a:picLocks noChangeAspect="1"/>
          </p:cNvPicPr>
          <p:nvPr/>
        </p:nvPicPr>
        <p:blipFill>
          <a:blip r:embed="rId5"/>
          <a:stretch>
            <a:fillRect/>
          </a:stretch>
        </p:blipFill>
        <p:spPr>
          <a:xfrm>
            <a:off x="7750887" y="1320259"/>
            <a:ext cx="3759393" cy="641383"/>
          </a:xfrm>
          <a:prstGeom prst="rect">
            <a:avLst/>
          </a:prstGeom>
          <a:ln>
            <a:solidFill>
              <a:schemeClr val="accent2"/>
            </a:solidFill>
          </a:ln>
        </p:spPr>
      </p:pic>
      <p:sp>
        <p:nvSpPr>
          <p:cNvPr id="15" name="文本框 14">
            <a:extLst>
              <a:ext uri="{FF2B5EF4-FFF2-40B4-BE49-F238E27FC236}">
                <a16:creationId xmlns:a16="http://schemas.microsoft.com/office/drawing/2014/main" id="{922F90DA-54AE-24A4-1072-866EE90B877B}"/>
              </a:ext>
            </a:extLst>
          </p:cNvPr>
          <p:cNvSpPr txBox="1"/>
          <p:nvPr/>
        </p:nvSpPr>
        <p:spPr>
          <a:xfrm>
            <a:off x="669925" y="4379690"/>
            <a:ext cx="1672253" cy="369332"/>
          </a:xfrm>
          <a:prstGeom prst="rect">
            <a:avLst/>
          </a:prstGeom>
          <a:noFill/>
        </p:spPr>
        <p:txBody>
          <a:bodyPr wrap="none" rtlCol="0">
            <a:spAutoFit/>
          </a:bodyPr>
          <a:lstStyle/>
          <a:p>
            <a:r>
              <a:rPr lang="en-US" altLang="zh-CN" b="1" dirty="0"/>
              <a:t>Sampling SH</a:t>
            </a:r>
            <a:r>
              <a:rPr lang="en-US" altLang="zh-CN" dirty="0"/>
              <a:t>:</a:t>
            </a:r>
            <a:endParaRPr lang="zh-CN" altLang="en-US" dirty="0"/>
          </a:p>
        </p:txBody>
      </p:sp>
      <p:pic>
        <p:nvPicPr>
          <p:cNvPr id="17" name="图片 16">
            <a:extLst>
              <a:ext uri="{FF2B5EF4-FFF2-40B4-BE49-F238E27FC236}">
                <a16:creationId xmlns:a16="http://schemas.microsoft.com/office/drawing/2014/main" id="{7715858B-7E4F-D602-19AF-390F28FDCEB2}"/>
              </a:ext>
            </a:extLst>
          </p:cNvPr>
          <p:cNvPicPr>
            <a:picLocks noChangeAspect="1"/>
          </p:cNvPicPr>
          <p:nvPr/>
        </p:nvPicPr>
        <p:blipFill>
          <a:blip r:embed="rId6"/>
          <a:stretch>
            <a:fillRect/>
          </a:stretch>
        </p:blipFill>
        <p:spPr>
          <a:xfrm>
            <a:off x="2265234" y="4162622"/>
            <a:ext cx="5499383" cy="698536"/>
          </a:xfrm>
          <a:prstGeom prst="rect">
            <a:avLst/>
          </a:prstGeom>
          <a:ln>
            <a:solidFill>
              <a:schemeClr val="accent2"/>
            </a:solidFill>
          </a:ln>
        </p:spPr>
      </p:pic>
      <p:pic>
        <p:nvPicPr>
          <p:cNvPr id="19" name="图片 18">
            <a:extLst>
              <a:ext uri="{FF2B5EF4-FFF2-40B4-BE49-F238E27FC236}">
                <a16:creationId xmlns:a16="http://schemas.microsoft.com/office/drawing/2014/main" id="{8217049D-AE53-2237-4F53-C5E47ED7F229}"/>
              </a:ext>
            </a:extLst>
          </p:cNvPr>
          <p:cNvPicPr>
            <a:picLocks noChangeAspect="1"/>
          </p:cNvPicPr>
          <p:nvPr/>
        </p:nvPicPr>
        <p:blipFill>
          <a:blip r:embed="rId7"/>
          <a:stretch>
            <a:fillRect/>
          </a:stretch>
        </p:blipFill>
        <p:spPr>
          <a:xfrm>
            <a:off x="1003238" y="5139317"/>
            <a:ext cx="5318265" cy="569539"/>
          </a:xfrm>
          <a:prstGeom prst="rect">
            <a:avLst/>
          </a:prstGeom>
        </p:spPr>
      </p:pic>
      <p:pic>
        <p:nvPicPr>
          <p:cNvPr id="21" name="图片 20">
            <a:extLst>
              <a:ext uri="{FF2B5EF4-FFF2-40B4-BE49-F238E27FC236}">
                <a16:creationId xmlns:a16="http://schemas.microsoft.com/office/drawing/2014/main" id="{10CD023B-DA28-4DA8-8BF0-01FE6444AFBD}"/>
              </a:ext>
            </a:extLst>
          </p:cNvPr>
          <p:cNvPicPr>
            <a:picLocks noChangeAspect="1"/>
          </p:cNvPicPr>
          <p:nvPr/>
        </p:nvPicPr>
        <p:blipFill>
          <a:blip r:embed="rId8"/>
          <a:stretch>
            <a:fillRect/>
          </a:stretch>
        </p:blipFill>
        <p:spPr>
          <a:xfrm>
            <a:off x="7906208" y="2539253"/>
            <a:ext cx="4041116" cy="3380012"/>
          </a:xfrm>
          <a:prstGeom prst="rect">
            <a:avLst/>
          </a:prstGeom>
        </p:spPr>
      </p:pic>
    </p:spTree>
    <p:extLst>
      <p:ext uri="{BB962C8B-B14F-4D97-AF65-F5344CB8AC3E}">
        <p14:creationId xmlns:p14="http://schemas.microsoft.com/office/powerpoint/2010/main" val="14017635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anim calcmode="lin" valueType="num">
                                      <p:cBhvr>
                                        <p:cTn id="23" dur="500" fill="hold"/>
                                        <p:tgtEl>
                                          <p:spTgt spid="17"/>
                                        </p:tgtEl>
                                        <p:attrNameLst>
                                          <p:attrName>ppt_x</p:attrName>
                                        </p:attrNameLst>
                                      </p:cBhvr>
                                      <p:tavLst>
                                        <p:tav tm="0">
                                          <p:val>
                                            <p:strVal val="#ppt_x"/>
                                          </p:val>
                                        </p:tav>
                                        <p:tav tm="100000">
                                          <p:val>
                                            <p:strVal val="#ppt_x"/>
                                          </p:val>
                                        </p:tav>
                                      </p:tavLst>
                                    </p:anim>
                                    <p:anim calcmode="lin" valueType="num">
                                      <p:cBhvr>
                                        <p:cTn id="24" dur="5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anim calcmode="lin" valueType="num">
                                      <p:cBhvr>
                                        <p:cTn id="28" dur="500" fill="hold"/>
                                        <p:tgtEl>
                                          <p:spTgt spid="15"/>
                                        </p:tgtEl>
                                        <p:attrNameLst>
                                          <p:attrName>ppt_x</p:attrName>
                                        </p:attrNameLst>
                                      </p:cBhvr>
                                      <p:tavLst>
                                        <p:tav tm="0">
                                          <p:val>
                                            <p:strVal val="#ppt_x"/>
                                          </p:val>
                                        </p:tav>
                                        <p:tav tm="100000">
                                          <p:val>
                                            <p:strVal val="#ppt_x"/>
                                          </p:val>
                                        </p:tav>
                                      </p:tavLst>
                                    </p:anim>
                                    <p:anim calcmode="lin" valueType="num">
                                      <p:cBhvr>
                                        <p:cTn id="29" dur="5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anim calcmode="lin" valueType="num">
                                      <p:cBhvr>
                                        <p:cTn id="33" dur="500" fill="hold"/>
                                        <p:tgtEl>
                                          <p:spTgt spid="19"/>
                                        </p:tgtEl>
                                        <p:attrNameLst>
                                          <p:attrName>ppt_x</p:attrName>
                                        </p:attrNameLst>
                                      </p:cBhvr>
                                      <p:tavLst>
                                        <p:tav tm="0">
                                          <p:val>
                                            <p:strVal val="#ppt_x"/>
                                          </p:val>
                                        </p:tav>
                                        <p:tav tm="100000">
                                          <p:val>
                                            <p:strVal val="#ppt_x"/>
                                          </p:val>
                                        </p:tav>
                                      </p:tavLst>
                                    </p:anim>
                                    <p:anim calcmode="lin" valueType="num">
                                      <p:cBhvr>
                                        <p:cTn id="34"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C04C38-3D2D-585E-2C30-AE5E6E0068C0}"/>
              </a:ext>
            </a:extLst>
          </p:cNvPr>
          <p:cNvSpPr>
            <a:spLocks noGrp="1"/>
          </p:cNvSpPr>
          <p:nvPr>
            <p:ph type="title"/>
          </p:nvPr>
        </p:nvSpPr>
        <p:spPr/>
        <p:txBody>
          <a:bodyPr/>
          <a:lstStyle/>
          <a:p>
            <a:r>
              <a:rPr lang="en-US" altLang="zh-CN" dirty="0"/>
              <a:t>Design of Phase 1</a:t>
            </a:r>
            <a:endParaRPr lang="zh-CN" altLang="en-US" dirty="0"/>
          </a:p>
        </p:txBody>
      </p:sp>
      <p:sp>
        <p:nvSpPr>
          <p:cNvPr id="3" name="灯片编号占位符 2">
            <a:extLst>
              <a:ext uri="{FF2B5EF4-FFF2-40B4-BE49-F238E27FC236}">
                <a16:creationId xmlns:a16="http://schemas.microsoft.com/office/drawing/2014/main" id="{55AE7057-81E5-5ED3-477E-47C76E05CA9B}"/>
              </a:ext>
            </a:extLst>
          </p:cNvPr>
          <p:cNvSpPr>
            <a:spLocks noGrp="1"/>
          </p:cNvSpPr>
          <p:nvPr>
            <p:ph type="sldNum" sz="quarter" idx="12"/>
          </p:nvPr>
        </p:nvSpPr>
        <p:spPr/>
        <p:txBody>
          <a:bodyPr/>
          <a:lstStyle/>
          <a:p>
            <a:fld id="{5DD3DB80-B894-403A-B48E-6FDC1A72010E}" type="slidenum">
              <a:rPr lang="zh-CN" altLang="en-US" smtClean="0"/>
              <a:t>19</a:t>
            </a:fld>
            <a:endParaRPr lang="zh-CN" altLang="en-US"/>
          </a:p>
        </p:txBody>
      </p:sp>
      <p:sp>
        <p:nvSpPr>
          <p:cNvPr id="4" name="文本框 3">
            <a:extLst>
              <a:ext uri="{FF2B5EF4-FFF2-40B4-BE49-F238E27FC236}">
                <a16:creationId xmlns:a16="http://schemas.microsoft.com/office/drawing/2014/main" id="{1B18F261-DD39-5F24-7B34-32B0039102DB}"/>
              </a:ext>
            </a:extLst>
          </p:cNvPr>
          <p:cNvSpPr txBox="1"/>
          <p:nvPr/>
        </p:nvSpPr>
        <p:spPr>
          <a:xfrm>
            <a:off x="669925" y="1215109"/>
            <a:ext cx="2279791" cy="499111"/>
          </a:xfrm>
          <a:prstGeom prst="rect">
            <a:avLst/>
          </a:prstGeom>
          <a:noFill/>
        </p:spPr>
        <p:txBody>
          <a:bodyPr wrap="none" rtlCol="0">
            <a:spAutoFit/>
          </a:bodyPr>
          <a:lstStyle/>
          <a:p>
            <a:pPr>
              <a:lnSpc>
                <a:spcPct val="150000"/>
              </a:lnSpc>
            </a:pPr>
            <a:r>
              <a:rPr lang="zh-CN" altLang="en-US" sz="2000" b="1" dirty="0"/>
              <a:t>采用</a:t>
            </a:r>
            <a:r>
              <a:rPr lang="en-US" altLang="zh-CN" sz="2000" b="1" dirty="0">
                <a:solidFill>
                  <a:srgbClr val="FF0000"/>
                </a:solidFill>
              </a:rPr>
              <a:t>Sampling SH</a:t>
            </a:r>
            <a:endParaRPr lang="zh-CN" altLang="en-US" sz="2000" b="1" dirty="0">
              <a:solidFill>
                <a:srgbClr val="FF0000"/>
              </a:solidFill>
            </a:endParaRPr>
          </a:p>
        </p:txBody>
      </p:sp>
      <p:pic>
        <p:nvPicPr>
          <p:cNvPr id="6" name="图片 5">
            <a:extLst>
              <a:ext uri="{FF2B5EF4-FFF2-40B4-BE49-F238E27FC236}">
                <a16:creationId xmlns:a16="http://schemas.microsoft.com/office/drawing/2014/main" id="{3AD9A47B-151C-72CA-CC7D-0B3D60EE4499}"/>
              </a:ext>
            </a:extLst>
          </p:cNvPr>
          <p:cNvPicPr>
            <a:picLocks noChangeAspect="1"/>
          </p:cNvPicPr>
          <p:nvPr/>
        </p:nvPicPr>
        <p:blipFill>
          <a:blip r:embed="rId2"/>
          <a:stretch>
            <a:fillRect/>
          </a:stretch>
        </p:blipFill>
        <p:spPr>
          <a:xfrm>
            <a:off x="567542" y="1813112"/>
            <a:ext cx="5607338" cy="4311872"/>
          </a:xfrm>
          <a:prstGeom prst="rect">
            <a:avLst/>
          </a:prstGeom>
        </p:spPr>
      </p:pic>
      <p:sp>
        <p:nvSpPr>
          <p:cNvPr id="7" name="矩形 6">
            <a:extLst>
              <a:ext uri="{FF2B5EF4-FFF2-40B4-BE49-F238E27FC236}">
                <a16:creationId xmlns:a16="http://schemas.microsoft.com/office/drawing/2014/main" id="{CEB01071-35FB-C55D-CB3D-C10292259E40}"/>
              </a:ext>
            </a:extLst>
          </p:cNvPr>
          <p:cNvSpPr/>
          <p:nvPr/>
        </p:nvSpPr>
        <p:spPr>
          <a:xfrm>
            <a:off x="669924" y="3369165"/>
            <a:ext cx="3018361" cy="22092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86746B08-1F5A-1D8D-F380-1C4C2F3E274F}"/>
                  </a:ext>
                </a:extLst>
              </p:cNvPr>
              <p:cNvSpPr txBox="1"/>
              <p:nvPr/>
            </p:nvSpPr>
            <p:spPr>
              <a:xfrm>
                <a:off x="6174880" y="1538972"/>
                <a:ext cx="5607338" cy="1291059"/>
              </a:xfrm>
              <a:prstGeom prst="rect">
                <a:avLst/>
              </a:prstGeom>
              <a:noFill/>
            </p:spPr>
            <p:txBody>
              <a:bodyPr wrap="square" rtlCol="0">
                <a:spAutoFit/>
              </a:bodyPr>
              <a:lstStyle/>
              <a:p>
                <a:pPr>
                  <a:lnSpc>
                    <a:spcPct val="150000"/>
                  </a:lnSpc>
                </a:pPr>
                <a:r>
                  <a:rPr lang="zh-CN" altLang="en-US" dirty="0">
                    <a:solidFill>
                      <a:srgbClr val="FF0000"/>
                    </a:solidFill>
                  </a:rPr>
                  <a:t>随机投影矩阵</a:t>
                </a:r>
                <a14:m>
                  <m:oMath xmlns:m="http://schemas.openxmlformats.org/officeDocument/2006/math">
                    <m:r>
                      <m:rPr>
                        <m:sty m:val="p"/>
                      </m:rPr>
                      <a:rPr lang="el-GR" altLang="zh-CN" i="1" smtClean="0">
                        <a:solidFill>
                          <a:srgbClr val="FF0000"/>
                        </a:solidFill>
                        <a:latin typeface="Cambria Math" panose="02040503050406030204" pitchFamily="18" charset="0"/>
                        <a:ea typeface="Cambria Math" panose="02040503050406030204" pitchFamily="18" charset="0"/>
                      </a:rPr>
                      <m:t>Φ</m:t>
                    </m:r>
                  </m:oMath>
                </a14:m>
                <a:r>
                  <a:rPr lang="zh-CN" altLang="en-US" dirty="0"/>
                  <a:t>是利用</a:t>
                </a:r>
                <a14:m>
                  <m:oMath xmlns:m="http://schemas.openxmlformats.org/officeDocument/2006/math">
                    <m:r>
                      <a:rPr lang="en-US" altLang="zh-CN" i="1" dirty="0" smtClean="0">
                        <a:latin typeface="Cambria Math" panose="02040503050406030204" pitchFamily="18" charset="0"/>
                      </a:rPr>
                      <m:t>𝐽𝑜h𝑛𝑠𝑜𝑛</m:t>
                    </m:r>
                    <m:r>
                      <a:rPr lang="en-US" altLang="zh-CN" i="1" dirty="0" smtClean="0">
                        <a:latin typeface="Cambria Math" panose="02040503050406030204" pitchFamily="18" charset="0"/>
                      </a:rPr>
                      <m:t>−</m:t>
                    </m:r>
                    <m:r>
                      <a:rPr lang="en-US" altLang="zh-CN" i="1" dirty="0" err="1">
                        <a:latin typeface="Cambria Math" panose="02040503050406030204" pitchFamily="18" charset="0"/>
                      </a:rPr>
                      <m:t>𝐿𝑖𝑛𝑑𝑒𝑛𝑠𝑡𝑟𝑎𝑢𝑠𝑠</m:t>
                    </m:r>
                    <m:r>
                      <a:rPr lang="en-US" altLang="zh-CN" i="1" dirty="0">
                        <a:latin typeface="Cambria Math" panose="02040503050406030204" pitchFamily="18" charset="0"/>
                      </a:rPr>
                      <m:t> (</m:t>
                    </m:r>
                    <m:r>
                      <a:rPr lang="en-US" altLang="zh-CN" i="1" dirty="0">
                        <a:latin typeface="Cambria Math" panose="02040503050406030204" pitchFamily="18" charset="0"/>
                      </a:rPr>
                      <m:t>𝐽𝐿</m:t>
                    </m:r>
                    <m:r>
                      <a:rPr lang="en-US" altLang="zh-CN" i="1" dirty="0">
                        <a:latin typeface="Cambria Math" panose="02040503050406030204" pitchFamily="18" charset="0"/>
                      </a:rPr>
                      <m:t>)</m:t>
                    </m:r>
                  </m:oMath>
                </a14:m>
                <a:r>
                  <a:rPr lang="zh-CN" altLang="en-US" dirty="0"/>
                  <a:t>引理生成的。其指出，</a:t>
                </a:r>
                <a:r>
                  <a:rPr lang="zh-CN" altLang="en-US" b="1" dirty="0"/>
                  <a:t>高维</a:t>
                </a:r>
                <a:r>
                  <a:rPr lang="zh-CN" altLang="en-US" dirty="0"/>
                  <a:t>空间中任意</a:t>
                </a:r>
                <a:r>
                  <a:rPr lang="en-US" altLang="zh-CN" dirty="0"/>
                  <a:t>n</a:t>
                </a:r>
                <a:r>
                  <a:rPr lang="zh-CN" altLang="en-US" dirty="0"/>
                  <a:t>个点集都可以被</a:t>
                </a:r>
                <a:r>
                  <a:rPr lang="zh-CN" altLang="en-US" b="1" dirty="0"/>
                  <a:t>嵌入</a:t>
                </a:r>
                <a:r>
                  <a:rPr lang="zh-CN" altLang="en-US" dirty="0"/>
                  <a:t>到维数</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m:rPr>
                        <m:sty m:val="p"/>
                      </m:rPr>
                      <a:rPr lang="en-US" altLang="zh-CN" i="1" dirty="0" smtClean="0">
                        <a:latin typeface="Cambria Math" panose="02040503050406030204" pitchFamily="18" charset="0"/>
                      </a:rPr>
                      <m:t>log</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i="1" dirty="0" smtClean="0">
                        <a:latin typeface="Cambria Math" panose="02040503050406030204" pitchFamily="18" charset="0"/>
                      </a:rPr>
                      <m:t>))</m:t>
                    </m:r>
                    <m:r>
                      <a:rPr lang="zh-CN" altLang="en-US" i="1" dirty="0">
                        <a:latin typeface="Cambria Math" panose="02040503050406030204" pitchFamily="18" charset="0"/>
                      </a:rPr>
                      <m:t>空间</m:t>
                    </m:r>
                  </m:oMath>
                </a14:m>
                <a:r>
                  <a:rPr lang="zh-CN" altLang="en-US" dirty="0"/>
                  <a:t>中。</a:t>
                </a:r>
                <a:endParaRPr lang="en-US" altLang="zh-CN" dirty="0"/>
              </a:p>
            </p:txBody>
          </p:sp>
        </mc:Choice>
        <mc:Fallback>
          <p:sp>
            <p:nvSpPr>
              <p:cNvPr id="8" name="文本框 7">
                <a:extLst>
                  <a:ext uri="{FF2B5EF4-FFF2-40B4-BE49-F238E27FC236}">
                    <a16:creationId xmlns:a16="http://schemas.microsoft.com/office/drawing/2014/main" id="{86746B08-1F5A-1D8D-F380-1C4C2F3E274F}"/>
                  </a:ext>
                </a:extLst>
              </p:cNvPr>
              <p:cNvSpPr txBox="1">
                <a:spLocks noRot="1" noChangeAspect="1" noMove="1" noResize="1" noEditPoints="1" noAdjustHandles="1" noChangeArrowheads="1" noChangeShapeType="1" noTextEdit="1"/>
              </p:cNvSpPr>
              <p:nvPr/>
            </p:nvSpPr>
            <p:spPr>
              <a:xfrm>
                <a:off x="6174880" y="1538972"/>
                <a:ext cx="5607338" cy="1291059"/>
              </a:xfrm>
              <a:prstGeom prst="rect">
                <a:avLst/>
              </a:prstGeom>
              <a:blipFill>
                <a:blip r:embed="rId3"/>
                <a:stretch>
                  <a:fillRect l="-978" r="-435" b="-660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F357EB5E-9768-4359-EAF0-C4463552B7F2}"/>
                  </a:ext>
                </a:extLst>
              </p:cNvPr>
              <p:cNvSpPr txBox="1"/>
              <p:nvPr/>
            </p:nvSpPr>
            <p:spPr>
              <a:xfrm>
                <a:off x="6174880" y="4136766"/>
                <a:ext cx="5526540" cy="463973"/>
              </a:xfrm>
              <a:prstGeom prst="rect">
                <a:avLst/>
              </a:prstGeom>
              <a:noFill/>
            </p:spPr>
            <p:txBody>
              <a:bodyPr wrap="square" rtlCol="0">
                <a:spAutoFit/>
              </a:bodyPr>
              <a:lstStyle/>
              <a:p>
                <a:pPr>
                  <a:lnSpc>
                    <a:spcPct val="150000"/>
                  </a:lnSpc>
                </a:pPr>
                <a14:m>
                  <m:oMath xmlns:m="http://schemas.openxmlformats.org/officeDocument/2006/math">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l-GR" altLang="zh-CN" b="1" i="1" smtClean="0">
                        <a:latin typeface="Cambria Math" panose="02040503050406030204" pitchFamily="18" charset="0"/>
                        <a:ea typeface="Cambria Math" panose="02040503050406030204" pitchFamily="18" charset="0"/>
                      </a:rPr>
                      <m:t>𝜱</m:t>
                    </m:r>
                    <m:sSub>
                      <m:sSubPr>
                        <m:ctrlPr>
                          <a:rPr lang="el-GR"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𝒃</m:t>
                        </m:r>
                      </m:e>
                      <m:sub>
                        <m:r>
                          <a:rPr lang="en-US" altLang="zh-CN" b="1" i="1" smtClean="0">
                            <a:latin typeface="Cambria Math" panose="02040503050406030204" pitchFamily="18" charset="0"/>
                            <a:ea typeface="Cambria Math" panose="02040503050406030204" pitchFamily="18" charset="0"/>
                          </a:rPr>
                          <m:t>𝒗</m:t>
                        </m:r>
                      </m:sub>
                    </m:sSub>
                  </m:oMath>
                </a14:m>
                <a:r>
                  <a:rPr lang="zh-CN" altLang="en-US" b="1" dirty="0"/>
                  <a:t>中的元素不是</a:t>
                </a:r>
                <a14:m>
                  <m:oMath xmlns:m="http://schemas.openxmlformats.org/officeDocument/2006/math">
                    <m:r>
                      <a:rPr lang="en-US" altLang="zh-CN" b="1" i="1" smtClean="0">
                        <a:latin typeface="Cambria Math" panose="02040503050406030204" pitchFamily="18" charset="0"/>
                      </a:rPr>
                      <m:t>𝟏</m:t>
                    </m:r>
                    <m:r>
                      <a:rPr lang="en-US" altLang="zh-CN" b="1" i="1" smtClean="0">
                        <a:latin typeface="Cambria Math" panose="02040503050406030204" pitchFamily="18" charset="0"/>
                      </a:rPr>
                      <m:t>/</m:t>
                    </m:r>
                    <m:rad>
                      <m:radPr>
                        <m:degHide m:val="on"/>
                        <m:ctrlPr>
                          <a:rPr lang="en-US" altLang="zh-CN" b="1" i="1" smtClean="0">
                            <a:latin typeface="Cambria Math" panose="02040503050406030204" pitchFamily="18" charset="0"/>
                          </a:rPr>
                        </m:ctrlPr>
                      </m:radPr>
                      <m:deg/>
                      <m:e>
                        <m:r>
                          <a:rPr lang="en-US" altLang="zh-CN" b="1" i="1" smtClean="0">
                            <a:latin typeface="Cambria Math" panose="02040503050406030204" pitchFamily="18" charset="0"/>
                          </a:rPr>
                          <m:t>𝒎</m:t>
                        </m:r>
                      </m:e>
                    </m:rad>
                  </m:oMath>
                </a14:m>
                <a:r>
                  <a:rPr lang="zh-CN" altLang="en-US" b="1" dirty="0"/>
                  <a:t>就是</a:t>
                </a:r>
                <a14:m>
                  <m:oMath xmlns:m="http://schemas.openxmlformats.org/officeDocument/2006/math">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r>
                      <a:rPr lang="en-US" altLang="zh-CN" b="1" i="1" dirty="0" smtClean="0">
                        <a:latin typeface="Cambria Math" panose="02040503050406030204" pitchFamily="18" charset="0"/>
                      </a:rPr>
                      <m:t>/</m:t>
                    </m:r>
                    <m:rad>
                      <m:radPr>
                        <m:degHide m:val="on"/>
                        <m:ctrlPr>
                          <a:rPr lang="en-US" altLang="zh-CN" b="1" i="1" dirty="0" smtClean="0">
                            <a:latin typeface="Cambria Math" panose="02040503050406030204" pitchFamily="18" charset="0"/>
                          </a:rPr>
                        </m:ctrlPr>
                      </m:radPr>
                      <m:deg/>
                      <m:e>
                        <m:r>
                          <a:rPr lang="en-US" altLang="zh-CN" b="1" i="1" dirty="0" smtClean="0">
                            <a:latin typeface="Cambria Math" panose="02040503050406030204" pitchFamily="18" charset="0"/>
                          </a:rPr>
                          <m:t>𝒎</m:t>
                        </m:r>
                      </m:e>
                    </m:rad>
                  </m:oMath>
                </a14:m>
                <a:r>
                  <a:rPr lang="zh-CN" altLang="en-US" dirty="0"/>
                  <a:t>。</a:t>
                </a:r>
              </a:p>
            </p:txBody>
          </p:sp>
        </mc:Choice>
        <mc:Fallback>
          <p:sp>
            <p:nvSpPr>
              <p:cNvPr id="9" name="文本框 8">
                <a:extLst>
                  <a:ext uri="{FF2B5EF4-FFF2-40B4-BE49-F238E27FC236}">
                    <a16:creationId xmlns:a16="http://schemas.microsoft.com/office/drawing/2014/main" id="{F357EB5E-9768-4359-EAF0-C4463552B7F2}"/>
                  </a:ext>
                </a:extLst>
              </p:cNvPr>
              <p:cNvSpPr txBox="1">
                <a:spLocks noRot="1" noChangeAspect="1" noMove="1" noResize="1" noEditPoints="1" noAdjustHandles="1" noChangeArrowheads="1" noChangeShapeType="1" noTextEdit="1"/>
              </p:cNvSpPr>
              <p:nvPr/>
            </p:nvSpPr>
            <p:spPr>
              <a:xfrm>
                <a:off x="6174880" y="4136766"/>
                <a:ext cx="5526540" cy="463973"/>
              </a:xfrm>
              <a:prstGeom prst="rect">
                <a:avLst/>
              </a:prstGeom>
              <a:blipFill>
                <a:blip r:embed="rId4"/>
                <a:stretch>
                  <a:fillRect b="-210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A9EBE901-5E01-916D-F414-5534083D5EDC}"/>
                  </a:ext>
                </a:extLst>
              </p:cNvPr>
              <p:cNvSpPr txBox="1"/>
              <p:nvPr/>
            </p:nvSpPr>
            <p:spPr>
              <a:xfrm>
                <a:off x="6174880" y="4842522"/>
                <a:ext cx="5206732" cy="873957"/>
              </a:xfrm>
              <a:prstGeom prst="rect">
                <a:avLst/>
              </a:prstGeom>
              <a:noFill/>
            </p:spPr>
            <p:txBody>
              <a:bodyPr wrap="square" rtlCol="0">
                <a:spAutoFit/>
              </a:bodyPr>
              <a:lstStyle/>
              <a:p>
                <a:pPr>
                  <a:lnSpc>
                    <a:spcPct val="150000"/>
                  </a:lnSpc>
                </a:pPr>
                <a:r>
                  <a:rPr lang="zh-CN" altLang="en-US" dirty="0"/>
                  <a:t>之后，数据收集器将每个提交的报告</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𝑧</m:t>
                        </m:r>
                      </m:e>
                      <m:sub>
                        <m:r>
                          <a:rPr lang="en-US" altLang="zh-CN" i="1" dirty="0">
                            <a:latin typeface="Cambria Math" panose="02040503050406030204" pitchFamily="18" charset="0"/>
                          </a:rPr>
                          <m:t>𝑡</m:t>
                        </m:r>
                      </m:sub>
                    </m:sSub>
                  </m:oMath>
                </a14:m>
                <a:r>
                  <a:rPr lang="zh-CN" altLang="en-US" dirty="0"/>
                  <a:t>在其相应位置</a:t>
                </a:r>
                <a14:m>
                  <m:oMath xmlns:m="http://schemas.openxmlformats.org/officeDocument/2006/math">
                    <m:r>
                      <a:rPr lang="en-US" altLang="zh-CN" i="1" dirty="0" smtClean="0">
                        <a:latin typeface="Cambria Math" panose="02040503050406030204" pitchFamily="18" charset="0"/>
                      </a:rPr>
                      <m:t>𝑡</m:t>
                    </m:r>
                  </m:oMath>
                </a14:m>
                <a:r>
                  <a:rPr lang="zh-CN" altLang="en-US" dirty="0"/>
                  <a:t>聚合在一起。</a:t>
                </a:r>
              </a:p>
            </p:txBody>
          </p:sp>
        </mc:Choice>
        <mc:Fallback>
          <p:sp>
            <p:nvSpPr>
              <p:cNvPr id="10" name="文本框 9">
                <a:extLst>
                  <a:ext uri="{FF2B5EF4-FFF2-40B4-BE49-F238E27FC236}">
                    <a16:creationId xmlns:a16="http://schemas.microsoft.com/office/drawing/2014/main" id="{A9EBE901-5E01-916D-F414-5534083D5EDC}"/>
                  </a:ext>
                </a:extLst>
              </p:cNvPr>
              <p:cNvSpPr txBox="1">
                <a:spLocks noRot="1" noChangeAspect="1" noMove="1" noResize="1" noEditPoints="1" noAdjustHandles="1" noChangeArrowheads="1" noChangeShapeType="1" noTextEdit="1"/>
              </p:cNvSpPr>
              <p:nvPr/>
            </p:nvSpPr>
            <p:spPr>
              <a:xfrm>
                <a:off x="6174880" y="4842522"/>
                <a:ext cx="5206732" cy="873957"/>
              </a:xfrm>
              <a:prstGeom prst="rect">
                <a:avLst/>
              </a:prstGeom>
              <a:blipFill>
                <a:blip r:embed="rId5"/>
                <a:stretch>
                  <a:fillRect l="-1054" r="-703" b="-9722"/>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1F004245-FD99-9952-5A97-FD5DCEF01780}"/>
              </a:ext>
            </a:extLst>
          </p:cNvPr>
          <p:cNvPicPr>
            <a:picLocks noChangeAspect="1"/>
          </p:cNvPicPr>
          <p:nvPr/>
        </p:nvPicPr>
        <p:blipFill>
          <a:blip r:embed="rId6"/>
          <a:stretch>
            <a:fillRect/>
          </a:stretch>
        </p:blipFill>
        <p:spPr>
          <a:xfrm>
            <a:off x="8273697" y="5326966"/>
            <a:ext cx="1435080" cy="884319"/>
          </a:xfrm>
          <a:prstGeom prst="rect">
            <a:avLst/>
          </a:prstGeom>
        </p:spPr>
      </p:pic>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5BCC0BFB-19CF-793E-E6DA-E036182AC93C}"/>
                  </a:ext>
                </a:extLst>
              </p:cNvPr>
              <p:cNvSpPr txBox="1"/>
              <p:nvPr/>
            </p:nvSpPr>
            <p:spPr>
              <a:xfrm>
                <a:off x="7534595" y="3207891"/>
                <a:ext cx="2765051" cy="60843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+1)</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(2</m:t>
                                  </m:r>
                                  <m:r>
                                    <a:rPr lang="zh-CN" altLang="en-US" b="0" i="1" smtClean="0">
                                      <a:latin typeface="Cambria Math" panose="02040503050406030204" pitchFamily="18" charset="0"/>
                                    </a:rPr>
                                    <m:t>𝛽</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𝜀</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𝑛</m:t>
                                  </m:r>
                                </m:e>
                              </m:func>
                            </m:e>
                          </m:func>
                        </m:num>
                        <m:den>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m:t>
                              </m:r>
                              <m:f>
                                <m:fPr>
                                  <m:type m:val="lin"/>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𝑒𝑑</m:t>
                                  </m:r>
                                </m:num>
                                <m:den>
                                  <m:r>
                                    <a:rPr lang="zh-CN" altLang="en-US" b="0" i="1" smtClean="0">
                                      <a:latin typeface="Cambria Math" panose="02040503050406030204" pitchFamily="18" charset="0"/>
                                    </a:rPr>
                                    <m:t>𝛽</m:t>
                                  </m:r>
                                </m:den>
                              </m:f>
                              <m:r>
                                <a:rPr lang="en-US" altLang="zh-CN" b="0" i="1" smtClean="0">
                                  <a:latin typeface="Cambria Math" panose="02040503050406030204" pitchFamily="18" charset="0"/>
                                </a:rPr>
                                <m:t>)</m:t>
                              </m:r>
                            </m:e>
                          </m:func>
                        </m:den>
                      </m:f>
                    </m:oMath>
                  </m:oMathPara>
                </a14:m>
                <a:endParaRPr lang="zh-CN" altLang="en-US" dirty="0"/>
              </a:p>
            </p:txBody>
          </p:sp>
        </mc:Choice>
        <mc:Fallback>
          <p:sp>
            <p:nvSpPr>
              <p:cNvPr id="5" name="文本框 4">
                <a:extLst>
                  <a:ext uri="{FF2B5EF4-FFF2-40B4-BE49-F238E27FC236}">
                    <a16:creationId xmlns:a16="http://schemas.microsoft.com/office/drawing/2014/main" id="{5BCC0BFB-19CF-793E-E6DA-E036182AC93C}"/>
                  </a:ext>
                </a:extLst>
              </p:cNvPr>
              <p:cNvSpPr txBox="1">
                <a:spLocks noRot="1" noChangeAspect="1" noMove="1" noResize="1" noEditPoints="1" noAdjustHandles="1" noChangeArrowheads="1" noChangeShapeType="1" noTextEdit="1"/>
              </p:cNvSpPr>
              <p:nvPr/>
            </p:nvSpPr>
            <p:spPr>
              <a:xfrm>
                <a:off x="7534595" y="3207891"/>
                <a:ext cx="2765051" cy="608436"/>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927114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36D95-4A3E-080F-7F15-5802A89C9E2E}"/>
              </a:ext>
            </a:extLst>
          </p:cNvPr>
          <p:cNvSpPr>
            <a:spLocks noGrp="1"/>
          </p:cNvSpPr>
          <p:nvPr>
            <p:ph type="title"/>
          </p:nvPr>
        </p:nvSpPr>
        <p:spPr/>
        <p:txBody>
          <a:bodyPr/>
          <a:lstStyle/>
          <a:p>
            <a:r>
              <a:rPr lang="zh-CN" altLang="en-US" dirty="0"/>
              <a:t>背景概述</a:t>
            </a:r>
          </a:p>
        </p:txBody>
      </p:sp>
      <p:sp>
        <p:nvSpPr>
          <p:cNvPr id="3" name="灯片编号占位符 2">
            <a:extLst>
              <a:ext uri="{FF2B5EF4-FFF2-40B4-BE49-F238E27FC236}">
                <a16:creationId xmlns:a16="http://schemas.microsoft.com/office/drawing/2014/main" id="{5E0919EC-201A-AD66-E4FD-E179F382B2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000" b="0" i="0" u="none" strike="noStrike" kern="1200" cap="none" spc="0" normalizeH="0" baseline="0" noProof="0">
              <a:ln>
                <a:noFill/>
              </a:ln>
              <a:solidFill>
                <a:srgbClr val="000000">
                  <a:tint val="75000"/>
                </a:srgbClr>
              </a:solidFill>
              <a:effectLst/>
              <a:uLnTx/>
              <a:uFillTx/>
              <a:latin typeface="Arial"/>
              <a:ea typeface="Microsoft YaHei"/>
              <a:cs typeface="+mn-cs"/>
            </a:endParaRPr>
          </a:p>
        </p:txBody>
      </p:sp>
      <p:sp>
        <p:nvSpPr>
          <p:cNvPr id="12" name="文本框 11">
            <a:extLst>
              <a:ext uri="{FF2B5EF4-FFF2-40B4-BE49-F238E27FC236}">
                <a16:creationId xmlns:a16="http://schemas.microsoft.com/office/drawing/2014/main" id="{4EB1219E-7997-AC90-42F7-E17B794A6303}"/>
              </a:ext>
            </a:extLst>
          </p:cNvPr>
          <p:cNvSpPr txBox="1"/>
          <p:nvPr/>
        </p:nvSpPr>
        <p:spPr>
          <a:xfrm>
            <a:off x="712883" y="3445659"/>
            <a:ext cx="10850563" cy="873957"/>
          </a:xfrm>
          <a:prstGeom prst="rect">
            <a:avLst/>
          </a:prstGeom>
          <a:noFill/>
        </p:spPr>
        <p:txBody>
          <a:bodyPr wrap="square" rtlCol="0">
            <a:spAutoFit/>
          </a:bodyPr>
          <a:lstStyle/>
          <a:p>
            <a:pPr>
              <a:lnSpc>
                <a:spcPct val="150000"/>
              </a:lnSpc>
            </a:pPr>
            <a:r>
              <a:rPr lang="zh-CN" altLang="en-US" dirty="0"/>
              <a:t>在此之前，</a:t>
            </a:r>
            <a:r>
              <a:rPr lang="en-US" altLang="zh-CN" dirty="0"/>
              <a:t>LDP</a:t>
            </a:r>
            <a:r>
              <a:rPr lang="zh-CN" altLang="en-US" dirty="0"/>
              <a:t>方案大多局限于</a:t>
            </a:r>
            <a:r>
              <a:rPr lang="zh-CN" altLang="en-US" dirty="0">
                <a:solidFill>
                  <a:srgbClr val="FF0000"/>
                </a:solidFill>
              </a:rPr>
              <a:t>单个</a:t>
            </a:r>
            <a:r>
              <a:rPr lang="zh-CN" altLang="en-US" dirty="0"/>
              <a:t>数值或分类属性的统计信息，多维数据分析也仅局限于简单的数值或分类属性，或最基本的聚合类型。</a:t>
            </a:r>
          </a:p>
        </p:txBody>
      </p:sp>
      <p:sp>
        <p:nvSpPr>
          <p:cNvPr id="5" name="文本框 4">
            <a:extLst>
              <a:ext uri="{FF2B5EF4-FFF2-40B4-BE49-F238E27FC236}">
                <a16:creationId xmlns:a16="http://schemas.microsoft.com/office/drawing/2014/main" id="{EFE71782-D2FA-0A35-610F-61D0E43838B6}"/>
              </a:ext>
            </a:extLst>
          </p:cNvPr>
          <p:cNvSpPr txBox="1"/>
          <p:nvPr/>
        </p:nvSpPr>
        <p:spPr>
          <a:xfrm>
            <a:off x="669924" y="1218354"/>
            <a:ext cx="2646878" cy="461665"/>
          </a:xfrm>
          <a:prstGeom prst="rect">
            <a:avLst/>
          </a:prstGeom>
          <a:noFill/>
        </p:spPr>
        <p:txBody>
          <a:bodyPr wrap="none" rtlCol="0">
            <a:spAutoFit/>
          </a:bodyPr>
          <a:lstStyle/>
          <a:p>
            <a:r>
              <a:rPr lang="en-US" altLang="zh-CN" sz="2400" b="1" dirty="0"/>
              <a:t>LDP</a:t>
            </a:r>
            <a:r>
              <a:rPr lang="zh-CN" altLang="en-US" sz="2400" b="1" dirty="0"/>
              <a:t>本地差分隐私</a:t>
            </a:r>
          </a:p>
        </p:txBody>
      </p:sp>
      <p:pic>
        <p:nvPicPr>
          <p:cNvPr id="7" name="图片 6">
            <a:extLst>
              <a:ext uri="{FF2B5EF4-FFF2-40B4-BE49-F238E27FC236}">
                <a16:creationId xmlns:a16="http://schemas.microsoft.com/office/drawing/2014/main" id="{3C0EF188-0236-72EB-73FF-FBA43540D6D7}"/>
              </a:ext>
            </a:extLst>
          </p:cNvPr>
          <p:cNvPicPr>
            <a:picLocks noChangeAspect="1"/>
          </p:cNvPicPr>
          <p:nvPr/>
        </p:nvPicPr>
        <p:blipFill>
          <a:blip r:embed="rId3"/>
          <a:stretch>
            <a:fillRect/>
          </a:stretch>
        </p:blipFill>
        <p:spPr>
          <a:xfrm>
            <a:off x="3708541" y="1218354"/>
            <a:ext cx="3041806" cy="2114659"/>
          </a:xfrm>
          <a:prstGeom prst="rect">
            <a:avLst/>
          </a:prstGeom>
        </p:spPr>
      </p:pic>
      <p:pic>
        <p:nvPicPr>
          <p:cNvPr id="9" name="图片 8">
            <a:extLst>
              <a:ext uri="{FF2B5EF4-FFF2-40B4-BE49-F238E27FC236}">
                <a16:creationId xmlns:a16="http://schemas.microsoft.com/office/drawing/2014/main" id="{F873D714-6F83-C159-9B82-50743ACC2275}"/>
              </a:ext>
            </a:extLst>
          </p:cNvPr>
          <p:cNvPicPr>
            <a:picLocks noChangeAspect="1"/>
          </p:cNvPicPr>
          <p:nvPr/>
        </p:nvPicPr>
        <p:blipFill>
          <a:blip r:embed="rId4"/>
          <a:stretch>
            <a:fillRect/>
          </a:stretch>
        </p:blipFill>
        <p:spPr>
          <a:xfrm>
            <a:off x="7142086" y="1218354"/>
            <a:ext cx="2571882" cy="2133710"/>
          </a:xfrm>
          <a:prstGeom prst="rect">
            <a:avLst/>
          </a:prstGeom>
        </p:spPr>
      </p:pic>
      <p:pic>
        <p:nvPicPr>
          <p:cNvPr id="10" name="图片 9">
            <a:extLst>
              <a:ext uri="{FF2B5EF4-FFF2-40B4-BE49-F238E27FC236}">
                <a16:creationId xmlns:a16="http://schemas.microsoft.com/office/drawing/2014/main" id="{A8D874B5-BC90-9E04-BD35-D5A2593B9B65}"/>
              </a:ext>
            </a:extLst>
          </p:cNvPr>
          <p:cNvPicPr>
            <a:picLocks noChangeAspect="1"/>
          </p:cNvPicPr>
          <p:nvPr/>
        </p:nvPicPr>
        <p:blipFill>
          <a:blip r:embed="rId5"/>
          <a:stretch>
            <a:fillRect/>
          </a:stretch>
        </p:blipFill>
        <p:spPr>
          <a:xfrm>
            <a:off x="2501108" y="4432262"/>
            <a:ext cx="7360028" cy="1739989"/>
          </a:xfrm>
          <a:prstGeom prst="rect">
            <a:avLst/>
          </a:prstGeom>
        </p:spPr>
      </p:pic>
    </p:spTree>
    <p:extLst>
      <p:ext uri="{BB962C8B-B14F-4D97-AF65-F5344CB8AC3E}">
        <p14:creationId xmlns:p14="http://schemas.microsoft.com/office/powerpoint/2010/main" val="2879387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AE66E-ED7A-6A23-F4F1-0A309C4F7053}"/>
              </a:ext>
            </a:extLst>
          </p:cNvPr>
          <p:cNvSpPr>
            <a:spLocks noGrp="1"/>
          </p:cNvSpPr>
          <p:nvPr>
            <p:ph type="title"/>
          </p:nvPr>
        </p:nvSpPr>
        <p:spPr/>
        <p:txBody>
          <a:bodyPr/>
          <a:lstStyle/>
          <a:p>
            <a:r>
              <a:rPr lang="en-US" altLang="zh-CN" dirty="0"/>
              <a:t>Design of Phase 2</a:t>
            </a:r>
            <a:endParaRPr lang="zh-CN" altLang="en-US" dirty="0"/>
          </a:p>
        </p:txBody>
      </p:sp>
      <p:sp>
        <p:nvSpPr>
          <p:cNvPr id="3" name="灯片编号占位符 2">
            <a:extLst>
              <a:ext uri="{FF2B5EF4-FFF2-40B4-BE49-F238E27FC236}">
                <a16:creationId xmlns:a16="http://schemas.microsoft.com/office/drawing/2014/main" id="{50528C14-92F6-E294-4AD5-EE11618DF035}"/>
              </a:ext>
            </a:extLst>
          </p:cNvPr>
          <p:cNvSpPr>
            <a:spLocks noGrp="1"/>
          </p:cNvSpPr>
          <p:nvPr>
            <p:ph type="sldNum" sz="quarter" idx="12"/>
          </p:nvPr>
        </p:nvSpPr>
        <p:spPr/>
        <p:txBody>
          <a:bodyPr/>
          <a:lstStyle/>
          <a:p>
            <a:fld id="{5DD3DB80-B894-403A-B48E-6FDC1A72010E}" type="slidenum">
              <a:rPr lang="zh-CN" altLang="en-US" smtClean="0"/>
              <a:t>20</a:t>
            </a:fld>
            <a:endParaRPr lang="zh-CN" altLang="en-US"/>
          </a:p>
        </p:txBody>
      </p:sp>
      <p:sp>
        <p:nvSpPr>
          <p:cNvPr id="4" name="文本框 3">
            <a:extLst>
              <a:ext uri="{FF2B5EF4-FFF2-40B4-BE49-F238E27FC236}">
                <a16:creationId xmlns:a16="http://schemas.microsoft.com/office/drawing/2014/main" id="{219747C5-9ED1-F6A9-10B5-EDE82B703B11}"/>
              </a:ext>
            </a:extLst>
          </p:cNvPr>
          <p:cNvSpPr txBox="1"/>
          <p:nvPr/>
        </p:nvSpPr>
        <p:spPr>
          <a:xfrm>
            <a:off x="613691" y="1221246"/>
            <a:ext cx="5001690" cy="400110"/>
          </a:xfrm>
          <a:prstGeom prst="rect">
            <a:avLst/>
          </a:prstGeom>
          <a:noFill/>
        </p:spPr>
        <p:txBody>
          <a:bodyPr wrap="none" rtlCol="0">
            <a:spAutoFit/>
          </a:bodyPr>
          <a:lstStyle/>
          <a:p>
            <a:r>
              <a:rPr lang="zh-CN" altLang="en-US" sz="2000" b="1" dirty="0"/>
              <a:t>采用</a:t>
            </a:r>
            <a:r>
              <a:rPr lang="en-US" altLang="zh-CN" sz="2000" b="1" dirty="0"/>
              <a:t>Sampling RAPPOR </a:t>
            </a:r>
            <a:r>
              <a:rPr lang="zh-CN" altLang="en-US" sz="2000" b="1" dirty="0"/>
              <a:t>或 </a:t>
            </a:r>
            <a:r>
              <a:rPr lang="en-US" altLang="zh-CN" sz="2000" b="1" dirty="0"/>
              <a:t>Sampling SH</a:t>
            </a:r>
            <a:endParaRPr lang="zh-CN" altLang="en-US" sz="2000" b="1" dirty="0"/>
          </a:p>
        </p:txBody>
      </p:sp>
      <p:sp>
        <p:nvSpPr>
          <p:cNvPr id="5" name="文本框 4">
            <a:extLst>
              <a:ext uri="{FF2B5EF4-FFF2-40B4-BE49-F238E27FC236}">
                <a16:creationId xmlns:a16="http://schemas.microsoft.com/office/drawing/2014/main" id="{9C307421-0A4A-3D69-45F7-5ABFF11CB4E3}"/>
              </a:ext>
            </a:extLst>
          </p:cNvPr>
          <p:cNvSpPr txBox="1"/>
          <p:nvPr/>
        </p:nvSpPr>
        <p:spPr>
          <a:xfrm>
            <a:off x="669925" y="2468224"/>
            <a:ext cx="10963031" cy="960776"/>
          </a:xfrm>
          <a:prstGeom prst="rect">
            <a:avLst/>
          </a:prstGeom>
          <a:noFill/>
        </p:spPr>
        <p:txBody>
          <a:bodyPr wrap="square" rtlCol="0">
            <a:spAutoFit/>
          </a:bodyPr>
          <a:lstStyle/>
          <a:p>
            <a:pPr>
              <a:lnSpc>
                <a:spcPct val="150000"/>
              </a:lnSpc>
            </a:pPr>
            <a:r>
              <a:rPr lang="zh-CN" altLang="en-US" sz="2000" b="1" dirty="0"/>
              <a:t>新的问题</a:t>
            </a:r>
            <a:r>
              <a:rPr lang="zh-CN" altLang="en-US" sz="2000" dirty="0"/>
              <a:t>：修剪后项目集长度的更改也包含私人信息。由于用户将非候选项目从其答案中排除，因此项目集长度的变化表示用户答案中频繁出现的项目数。该信息可能会导致算法不满足</a:t>
            </a:r>
            <a:r>
              <a:rPr lang="en-US" altLang="zh-CN" sz="2000" dirty="0"/>
              <a:t>LDP</a:t>
            </a:r>
            <a:r>
              <a:rPr lang="zh-CN" altLang="en-US" sz="2000" dirty="0"/>
              <a:t>。</a:t>
            </a:r>
            <a:endParaRPr lang="en-US" altLang="zh-CN" sz="2000" dirty="0"/>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5B0E32D0-A43C-D2EE-3231-A670D462084C}"/>
                  </a:ext>
                </a:extLst>
              </p:cNvPr>
              <p:cNvSpPr txBox="1"/>
              <p:nvPr/>
            </p:nvSpPr>
            <p:spPr>
              <a:xfrm>
                <a:off x="641808" y="3832140"/>
                <a:ext cx="10906795" cy="1422441"/>
              </a:xfrm>
              <a:prstGeom prst="rect">
                <a:avLst/>
              </a:prstGeom>
              <a:noFill/>
            </p:spPr>
            <p:txBody>
              <a:bodyPr wrap="square" rtlCol="0">
                <a:spAutoFit/>
              </a:bodyPr>
              <a:lstStyle/>
              <a:p>
                <a:pPr>
                  <a:lnSpc>
                    <a:spcPct val="150000"/>
                  </a:lnSpc>
                </a:pPr>
                <a:r>
                  <a:rPr lang="zh-CN" altLang="en-US" sz="2000" b="1" dirty="0"/>
                  <a:t>解决方案</a:t>
                </a:r>
                <a:r>
                  <a:rPr lang="zh-CN" altLang="en-US" sz="2000" dirty="0"/>
                  <a:t>：在修剪后，每个用户需要用虚拟项将它的项集填充到</a:t>
                </a:r>
                <a14:m>
                  <m:oMath xmlns:m="http://schemas.openxmlformats.org/officeDocument/2006/math">
                    <m:r>
                      <a:rPr lang="en-US" altLang="zh-CN" sz="2000" b="0" i="1" dirty="0" smtClean="0">
                        <a:latin typeface="Cambria Math" panose="02040503050406030204" pitchFamily="18" charset="0"/>
                      </a:rPr>
                      <m:t>𝑙</m:t>
                    </m:r>
                  </m:oMath>
                </a14:m>
                <a:r>
                  <a:rPr lang="zh-CN" altLang="en-US" sz="2000" dirty="0"/>
                  <a:t>个项。</a:t>
                </a:r>
                <a:endParaRPr lang="en-US" altLang="zh-CN" sz="2000" dirty="0"/>
              </a:p>
              <a:p>
                <a:pPr>
                  <a:lnSpc>
                    <a:spcPct val="150000"/>
                  </a:lnSpc>
                </a:pPr>
                <a:r>
                  <a:rPr lang="zh-CN" altLang="en-US" sz="2000" dirty="0"/>
                  <a:t>对于</a:t>
                </a:r>
                <a:r>
                  <a:rPr lang="en-US" altLang="zh-CN" sz="2000" dirty="0"/>
                  <a:t>Sampling RAPPOR</a:t>
                </a:r>
                <a:r>
                  <a:rPr lang="zh-CN" altLang="en-US" sz="2000" dirty="0"/>
                  <a:t>，</a:t>
                </a:r>
                <a:r>
                  <a:rPr lang="zh-CN" altLang="en-US" sz="2000" b="1" dirty="0"/>
                  <a:t>一个空项是一个长度为</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a:latin typeface="Cambria Math" panose="02040503050406030204" pitchFamily="18" charset="0"/>
                          </a:rPr>
                          <m:t>𝒌</m:t>
                        </m:r>
                      </m:e>
                      <m:sub>
                        <m:r>
                          <a:rPr lang="en-US" altLang="zh-CN" sz="2000" b="1" i="1" dirty="0">
                            <a:latin typeface="Cambria Math" panose="02040503050406030204" pitchFamily="18" charset="0"/>
                          </a:rPr>
                          <m:t>𝒎𝒂𝒙</m:t>
                        </m:r>
                      </m:sub>
                    </m:sSub>
                  </m:oMath>
                </a14:m>
                <a:r>
                  <a:rPr lang="zh-CN" altLang="en-US" sz="2000" b="1" dirty="0"/>
                  <a:t>的二进制向量</a:t>
                </a:r>
                <a:r>
                  <a:rPr lang="zh-CN" altLang="en-US" sz="2000" dirty="0"/>
                  <a:t>，其中填充了零。修剪后，用户使用隐私参数</a:t>
                </a:r>
                <a14:m>
                  <m:oMath xmlns:m="http://schemas.openxmlformats.org/officeDocument/2006/math">
                    <m:sSub>
                      <m:sSubPr>
                        <m:ctrlPr>
                          <a:rPr lang="en-US" altLang="zh-CN" sz="2000" i="1" dirty="0" smtClean="0">
                            <a:latin typeface="Cambria Math" panose="02040503050406030204" pitchFamily="18" charset="0"/>
                          </a:rPr>
                        </m:ctrlPr>
                      </m:sSubPr>
                      <m:e>
                        <m:r>
                          <a:rPr lang="zh-CN" altLang="en-US" sz="2000" b="0" i="1" dirty="0" smtClean="0">
                            <a:latin typeface="Cambria Math" panose="02040503050406030204" pitchFamily="18" charset="0"/>
                          </a:rPr>
                          <m:t>𝜀</m:t>
                        </m:r>
                      </m:e>
                      <m:sub>
                        <m:r>
                          <a:rPr lang="en-US" altLang="zh-CN" sz="2000" b="0" i="1" dirty="0">
                            <a:latin typeface="Cambria Math" panose="02040503050406030204" pitchFamily="18" charset="0"/>
                          </a:rPr>
                          <m:t>2</m:t>
                        </m:r>
                      </m:sub>
                    </m:sSub>
                  </m:oMath>
                </a14:m>
                <a:r>
                  <a:rPr lang="zh-CN" altLang="en-US" sz="2000" dirty="0"/>
                  <a:t>执行</a:t>
                </a:r>
                <a:r>
                  <a:rPr lang="en-US" altLang="zh-CN" sz="2000" dirty="0"/>
                  <a:t>Sampling RAPPOR</a:t>
                </a:r>
                <a:r>
                  <a:rPr lang="zh-CN" altLang="en-US" sz="2000" dirty="0"/>
                  <a:t>或</a:t>
                </a:r>
                <a:r>
                  <a:rPr lang="en-US" altLang="zh-CN" sz="2000" dirty="0"/>
                  <a:t>Sampling SH</a:t>
                </a:r>
                <a:r>
                  <a:rPr lang="zh-CN" altLang="en-US" sz="2000" dirty="0"/>
                  <a:t>。</a:t>
                </a:r>
              </a:p>
            </p:txBody>
          </p:sp>
        </mc:Choice>
        <mc:Fallback>
          <p:sp>
            <p:nvSpPr>
              <p:cNvPr id="6" name="文本框 5">
                <a:extLst>
                  <a:ext uri="{FF2B5EF4-FFF2-40B4-BE49-F238E27FC236}">
                    <a16:creationId xmlns:a16="http://schemas.microsoft.com/office/drawing/2014/main" id="{5B0E32D0-A43C-D2EE-3231-A670D462084C}"/>
                  </a:ext>
                </a:extLst>
              </p:cNvPr>
              <p:cNvSpPr txBox="1">
                <a:spLocks noRot="1" noChangeAspect="1" noMove="1" noResize="1" noEditPoints="1" noAdjustHandles="1" noChangeArrowheads="1" noChangeShapeType="1" noTextEdit="1"/>
              </p:cNvSpPr>
              <p:nvPr/>
            </p:nvSpPr>
            <p:spPr>
              <a:xfrm>
                <a:off x="641808" y="3832140"/>
                <a:ext cx="10906795" cy="1422441"/>
              </a:xfrm>
              <a:prstGeom prst="rect">
                <a:avLst/>
              </a:prstGeom>
              <a:blipFill>
                <a:blip r:embed="rId2"/>
                <a:stretch>
                  <a:fillRect l="-559" b="-686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7C51343-767D-6345-0CAD-B5D1A276ED9A}"/>
              </a:ext>
            </a:extLst>
          </p:cNvPr>
          <p:cNvSpPr txBox="1"/>
          <p:nvPr/>
        </p:nvSpPr>
        <p:spPr>
          <a:xfrm>
            <a:off x="641808" y="1813902"/>
            <a:ext cx="8738290" cy="369332"/>
          </a:xfrm>
          <a:prstGeom prst="rect">
            <a:avLst/>
          </a:prstGeom>
          <a:noFill/>
        </p:spPr>
        <p:txBody>
          <a:bodyPr wrap="none" rtlCol="0">
            <a:spAutoFit/>
          </a:bodyPr>
          <a:lstStyle/>
          <a:p>
            <a:r>
              <a:rPr lang="en-US" altLang="zh-CN" dirty="0"/>
              <a:t>Sampling RAPPOR </a:t>
            </a:r>
            <a:r>
              <a:rPr lang="zh-CN" altLang="en-US" dirty="0"/>
              <a:t>的通信成本更高（可接受），但准确性较</a:t>
            </a:r>
            <a:r>
              <a:rPr lang="en-US" altLang="zh-CN" dirty="0"/>
              <a:t>Sampling SH </a:t>
            </a:r>
            <a:r>
              <a:rPr lang="zh-CN" altLang="en-US" dirty="0"/>
              <a:t>更优秀。</a:t>
            </a: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44EBED77-16DB-E2D6-12E2-1B9577157F80}"/>
                  </a:ext>
                </a:extLst>
              </p:cNvPr>
              <p:cNvSpPr txBox="1"/>
              <p:nvPr/>
            </p:nvSpPr>
            <p:spPr>
              <a:xfrm>
                <a:off x="5889812" y="1252427"/>
                <a:ext cx="4095993" cy="369332"/>
              </a:xfrm>
              <a:prstGeom prst="rect">
                <a:avLst/>
              </a:prstGeom>
              <a:noFill/>
              <a:ln>
                <a:solidFill>
                  <a:schemeClr val="accent2"/>
                </a:solidFill>
              </a:ln>
            </p:spPr>
            <p:txBody>
              <a:bodyPr wrap="none" rtlCol="0">
                <a:spAutoFit/>
              </a:bodyPr>
              <a:lstStyle/>
              <a:p>
                <a:r>
                  <a:rPr lang="zh-CN" altLang="en-US" dirty="0"/>
                  <a:t>针对阶段</a:t>
                </a:r>
                <a:r>
                  <a:rPr lang="en-US" altLang="zh-CN" dirty="0"/>
                  <a:t>1</a:t>
                </a:r>
                <a:r>
                  <a:rPr lang="zh-CN" altLang="en-US" dirty="0"/>
                  <a:t>返回的</a:t>
                </a:r>
                <a14:m>
                  <m:oMath xmlns:m="http://schemas.openxmlformats.org/officeDocument/2006/math">
                    <m:r>
                      <a:rPr lang="en-US" altLang="zh-CN" i="1" dirty="0" smtClean="0">
                        <a:latin typeface="Cambria Math" panose="02040503050406030204" pitchFamily="18" charset="0"/>
                      </a:rPr>
                      <m:t>𝑘𝑚𝑎𝑥</m:t>
                    </m:r>
                  </m:oMath>
                </a14:m>
                <a:r>
                  <a:rPr lang="zh-CN" altLang="en-US" dirty="0"/>
                  <a:t>个候选频繁项集</a:t>
                </a:r>
              </a:p>
            </p:txBody>
          </p:sp>
        </mc:Choice>
        <mc:Fallback>
          <p:sp>
            <p:nvSpPr>
              <p:cNvPr id="9" name="文本框 8">
                <a:extLst>
                  <a:ext uri="{FF2B5EF4-FFF2-40B4-BE49-F238E27FC236}">
                    <a16:creationId xmlns:a16="http://schemas.microsoft.com/office/drawing/2014/main" id="{44EBED77-16DB-E2D6-12E2-1B9577157F80}"/>
                  </a:ext>
                </a:extLst>
              </p:cNvPr>
              <p:cNvSpPr txBox="1">
                <a:spLocks noRot="1" noChangeAspect="1" noMove="1" noResize="1" noEditPoints="1" noAdjustHandles="1" noChangeArrowheads="1" noChangeShapeType="1" noTextEdit="1"/>
              </p:cNvSpPr>
              <p:nvPr/>
            </p:nvSpPr>
            <p:spPr>
              <a:xfrm>
                <a:off x="5889812" y="1252427"/>
                <a:ext cx="4095993" cy="369332"/>
              </a:xfrm>
              <a:prstGeom prst="rect">
                <a:avLst/>
              </a:prstGeom>
              <a:blipFill>
                <a:blip r:embed="rId3"/>
                <a:stretch>
                  <a:fillRect l="-1039" t="-6349" r="-1335" b="-22222"/>
                </a:stretch>
              </a:blipFill>
              <a:ln>
                <a:solidFill>
                  <a:schemeClr val="accent2"/>
                </a:solidFill>
              </a:ln>
            </p:spPr>
            <p:txBody>
              <a:bodyPr/>
              <a:lstStyle/>
              <a:p>
                <a:r>
                  <a:rPr lang="zh-CN" altLang="en-US">
                    <a:noFill/>
                  </a:rPr>
                  <a:t> </a:t>
                </a:r>
              </a:p>
            </p:txBody>
          </p:sp>
        </mc:Fallback>
      </mc:AlternateContent>
    </p:spTree>
    <p:extLst>
      <p:ext uri="{BB962C8B-B14F-4D97-AF65-F5344CB8AC3E}">
        <p14:creationId xmlns:p14="http://schemas.microsoft.com/office/powerpoint/2010/main" val="137492145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83242-5E0B-8F02-8550-D1808CA81335}"/>
              </a:ext>
            </a:extLst>
          </p:cNvPr>
          <p:cNvSpPr>
            <a:spLocks noGrp="1"/>
          </p:cNvSpPr>
          <p:nvPr>
            <p:ph type="title"/>
          </p:nvPr>
        </p:nvSpPr>
        <p:spPr/>
        <p:txBody>
          <a:bodyPr/>
          <a:lstStyle/>
          <a:p>
            <a:r>
              <a:rPr lang="en-US" altLang="zh-CN" dirty="0"/>
              <a:t>Optimization </a:t>
            </a:r>
            <a:r>
              <a:rPr lang="zh-CN" altLang="en-US" dirty="0"/>
              <a:t>优化技术</a:t>
            </a:r>
          </a:p>
        </p:txBody>
      </p:sp>
      <p:sp>
        <p:nvSpPr>
          <p:cNvPr id="3" name="灯片编号占位符 2">
            <a:extLst>
              <a:ext uri="{FF2B5EF4-FFF2-40B4-BE49-F238E27FC236}">
                <a16:creationId xmlns:a16="http://schemas.microsoft.com/office/drawing/2014/main" id="{05450C5F-83FA-9AAA-9DAB-24A49AEB2DAC}"/>
              </a:ext>
            </a:extLst>
          </p:cNvPr>
          <p:cNvSpPr>
            <a:spLocks noGrp="1"/>
          </p:cNvSpPr>
          <p:nvPr>
            <p:ph type="sldNum" sz="quarter" idx="12"/>
          </p:nvPr>
        </p:nvSpPr>
        <p:spPr/>
        <p:txBody>
          <a:bodyPr/>
          <a:lstStyle/>
          <a:p>
            <a:fld id="{5DD3DB80-B894-403A-B48E-6FDC1A72010E}" type="slidenum">
              <a:rPr lang="zh-CN" altLang="en-US" smtClean="0"/>
              <a:t>21</a:t>
            </a:fld>
            <a:endParaRPr lang="zh-CN" altLang="en-US"/>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07437008-91F7-B683-32B9-3B8FE8C58F11}"/>
                  </a:ext>
                </a:extLst>
              </p:cNvPr>
              <p:cNvSpPr txBox="1"/>
              <p:nvPr/>
            </p:nvSpPr>
            <p:spPr>
              <a:xfrm>
                <a:off x="602418" y="1150913"/>
                <a:ext cx="11284781" cy="2535951"/>
              </a:xfrm>
              <a:prstGeom prst="rect">
                <a:avLst/>
              </a:prstGeom>
              <a:noFill/>
            </p:spPr>
            <p:txBody>
              <a:bodyPr wrap="square" rtlCol="0">
                <a:spAutoFit/>
              </a:bodyPr>
              <a:lstStyle/>
              <a:p>
                <a:pPr>
                  <a:lnSpc>
                    <a:spcPct val="150000"/>
                  </a:lnSpc>
                </a:pPr>
                <a:r>
                  <a:rPr lang="zh-CN" altLang="en-US" dirty="0"/>
                  <a:t>在两个阶段都应用了</a:t>
                </a:r>
                <a:r>
                  <a:rPr lang="en-US" altLang="zh-CN" dirty="0">
                    <a:solidFill>
                      <a:srgbClr val="FF0000"/>
                    </a:solidFill>
                  </a:rPr>
                  <a:t>Sampling SH</a:t>
                </a:r>
                <a:r>
                  <a:rPr lang="zh-CN" altLang="en-US" dirty="0"/>
                  <a:t>算法的情况下：（</a:t>
                </a:r>
                <a:r>
                  <a:rPr lang="en-US" altLang="zh-CN" dirty="0"/>
                  <a:t>Sampling SH</a:t>
                </a:r>
                <a:r>
                  <a:rPr lang="zh-CN" altLang="en-US" dirty="0"/>
                  <a:t>：每个用户随机选择一个项目进行报告。）</a:t>
                </a:r>
                <a:endParaRPr lang="en-US" altLang="zh-CN" dirty="0"/>
              </a:p>
              <a:p>
                <a:pPr>
                  <a:lnSpc>
                    <a:spcPct val="150000"/>
                  </a:lnSpc>
                </a:pPr>
                <a:r>
                  <a:rPr lang="zh-CN" altLang="en-US" b="1" dirty="0"/>
                  <a:t>当两个阶段选择相同的项目时，优化适用</a:t>
                </a:r>
                <a:r>
                  <a:rPr lang="zh-CN" altLang="en-US" dirty="0"/>
                  <a:t>，即：</a:t>
                </a:r>
                <a:endParaRPr lang="en-US" altLang="zh-CN" dirty="0"/>
              </a:p>
              <a:p>
                <a:pPr>
                  <a:lnSpc>
                    <a:spcPct val="150000"/>
                  </a:lnSpc>
                </a:pPr>
                <a:r>
                  <a:rPr lang="zh-CN" altLang="en-US" dirty="0"/>
                  <a:t>（</a:t>
                </a:r>
                <a:r>
                  <a:rPr lang="en-US" altLang="zh-CN" dirty="0"/>
                  <a:t>1</a:t>
                </a:r>
                <a:r>
                  <a:rPr lang="zh-CN" altLang="en-US" dirty="0"/>
                  <a:t>）用户在第一阶段选择</a:t>
                </a:r>
                <a14:m>
                  <m:oMath xmlns:m="http://schemas.openxmlformats.org/officeDocument/2006/math">
                    <m:r>
                      <a:rPr lang="en-US" altLang="zh-CN" i="1" dirty="0" smtClean="0">
                        <a:latin typeface="Cambria Math" panose="02040503050406030204" pitchFamily="18" charset="0"/>
                      </a:rPr>
                      <m:t>𝑖𝑡𝑒𝑚</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𝑣</m:t>
                    </m:r>
                  </m:oMath>
                </a14:m>
                <a:r>
                  <a:rPr lang="zh-CN" altLang="en-US" dirty="0"/>
                  <a:t>；</a:t>
                </a:r>
                <a:endParaRPr lang="en-US" altLang="zh-CN" dirty="0"/>
              </a:p>
              <a:p>
                <a:pPr>
                  <a:lnSpc>
                    <a:spcPct val="150000"/>
                  </a:lnSpc>
                </a:pPr>
                <a:r>
                  <a:rPr lang="zh-CN" altLang="en-US" dirty="0"/>
                  <a:t>（</a:t>
                </a:r>
                <a:r>
                  <a:rPr lang="en-US" altLang="zh-CN" dirty="0"/>
                  <a:t>2</a:t>
                </a:r>
                <a:r>
                  <a:rPr lang="zh-CN" altLang="en-US" dirty="0"/>
                  <a:t>）聚合器识别</a:t>
                </a:r>
                <a14:m>
                  <m:oMath xmlns:m="http://schemas.openxmlformats.org/officeDocument/2006/math">
                    <m:r>
                      <a:rPr lang="en-US" altLang="zh-CN" i="1" dirty="0" smtClean="0">
                        <a:latin typeface="Cambria Math" panose="02040503050406030204" pitchFamily="18" charset="0"/>
                      </a:rPr>
                      <m:t>𝑣</m:t>
                    </m:r>
                  </m:oMath>
                </a14:m>
                <a:r>
                  <a:rPr lang="zh-CN" altLang="en-US" dirty="0"/>
                  <a:t>为</a:t>
                </a:r>
                <a14:m>
                  <m:oMath xmlns:m="http://schemas.openxmlformats.org/officeDocument/2006/math">
                    <m:r>
                      <a:rPr lang="en-US" altLang="zh-CN" i="1" dirty="0" smtClean="0">
                        <a:latin typeface="Cambria Math" panose="02040503050406030204" pitchFamily="18" charset="0"/>
                      </a:rPr>
                      <m:t>𝑡𝑜𝑝</m:t>
                    </m:r>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𝑘</m:t>
                        </m:r>
                      </m:e>
                      <m:sub>
                        <m:r>
                          <a:rPr lang="en-US" altLang="zh-CN" i="1" dirty="0">
                            <a:latin typeface="Cambria Math" panose="02040503050406030204" pitchFamily="18" charset="0"/>
                          </a:rPr>
                          <m:t>𝑚𝑎𝑥</m:t>
                        </m:r>
                      </m:sub>
                    </m:sSub>
                  </m:oMath>
                </a14:m>
                <a:r>
                  <a:rPr lang="zh-CN" altLang="en-US" dirty="0"/>
                  <a:t>的频繁项；</a:t>
                </a:r>
                <a:endParaRPr lang="en-US" altLang="zh-CN" dirty="0"/>
              </a:p>
              <a:p>
                <a:pPr>
                  <a:lnSpc>
                    <a:spcPct val="150000"/>
                  </a:lnSpc>
                </a:pPr>
                <a:r>
                  <a:rPr lang="zh-CN" altLang="en-US" dirty="0"/>
                  <a:t>（</a:t>
                </a:r>
                <a:r>
                  <a:rPr lang="en-US" altLang="zh-CN" dirty="0"/>
                  <a:t>3</a:t>
                </a:r>
                <a:r>
                  <a:rPr lang="zh-CN" altLang="en-US" dirty="0"/>
                  <a:t>）在第二阶段中，</a:t>
                </a:r>
                <a14:m>
                  <m:oMath xmlns:m="http://schemas.openxmlformats.org/officeDocument/2006/math">
                    <m:r>
                      <a:rPr lang="en-US" altLang="zh-CN" i="1" dirty="0" smtClean="0">
                        <a:latin typeface="Cambria Math" panose="02040503050406030204" pitchFamily="18" charset="0"/>
                      </a:rPr>
                      <m:t>𝑣</m:t>
                    </m:r>
                  </m:oMath>
                </a14:m>
                <a:r>
                  <a:rPr lang="zh-CN" altLang="en-US" dirty="0"/>
                  <a:t>还在</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𝑉</m:t>
                        </m:r>
                      </m:e>
                      <m:sub>
                        <m:r>
                          <a:rPr lang="en-US" altLang="zh-CN" i="1" dirty="0">
                            <a:latin typeface="Cambria Math" panose="02040503050406030204" pitchFamily="18" charset="0"/>
                          </a:rPr>
                          <m:t>𝑖</m:t>
                        </m:r>
                      </m:sub>
                    </m:sSub>
                  </m:oMath>
                </a14:m>
                <a:r>
                  <a:rPr lang="zh-CN" altLang="en-US" dirty="0"/>
                  <a:t>中，在其</a:t>
                </a:r>
                <a:r>
                  <a:rPr lang="en-US" altLang="zh-CN" dirty="0"/>
                  <a:t>Sampling SH</a:t>
                </a:r>
                <a:r>
                  <a:rPr lang="zh-CN" altLang="en-US" dirty="0"/>
                  <a:t>的第二次调用中用户又选择了</a:t>
                </a:r>
                <a14:m>
                  <m:oMath xmlns:m="http://schemas.openxmlformats.org/officeDocument/2006/math">
                    <m:r>
                      <a:rPr lang="en-US" altLang="zh-CN" i="1" dirty="0" smtClean="0">
                        <a:latin typeface="Cambria Math" panose="02040503050406030204" pitchFamily="18" charset="0"/>
                      </a:rPr>
                      <m:t>𝑣</m:t>
                    </m:r>
                  </m:oMath>
                </a14:m>
                <a:r>
                  <a:rPr lang="zh-CN" altLang="en-US" dirty="0"/>
                  <a:t>进行报告。</a:t>
                </a:r>
                <a:endParaRPr lang="en-US" altLang="zh-CN" dirty="0"/>
              </a:p>
              <a:p>
                <a:pPr>
                  <a:lnSpc>
                    <a:spcPct val="150000"/>
                  </a:lnSpc>
                </a:pPr>
                <a:r>
                  <a:rPr lang="zh-CN" altLang="en-US" dirty="0"/>
                  <a:t>在（</a:t>
                </a:r>
                <a:r>
                  <a:rPr lang="en-US" altLang="zh-CN" dirty="0"/>
                  <a:t>1</a:t>
                </a:r>
                <a:r>
                  <a:rPr lang="zh-CN" altLang="en-US" dirty="0"/>
                  <a:t>）和（</a:t>
                </a:r>
                <a:r>
                  <a:rPr lang="en-US" altLang="zh-CN" dirty="0"/>
                  <a:t>3</a:t>
                </a:r>
                <a:r>
                  <a:rPr lang="zh-CN" altLang="en-US" dirty="0"/>
                  <a:t>）中，用户向聚合器报告相同</a:t>
                </a:r>
                <a14:m>
                  <m:oMath xmlns:m="http://schemas.openxmlformats.org/officeDocument/2006/math">
                    <m:r>
                      <a:rPr lang="en-US" altLang="zh-CN" i="1" dirty="0" smtClean="0">
                        <a:latin typeface="Cambria Math" panose="02040503050406030204" pitchFamily="18" charset="0"/>
                      </a:rPr>
                      <m:t>𝑖𝑡𝑒𝑚</m:t>
                    </m:r>
                  </m:oMath>
                </a14:m>
                <a:r>
                  <a:rPr lang="zh-CN" altLang="en-US" dirty="0"/>
                  <a:t>的两个不同的扰动版本。</a:t>
                </a:r>
              </a:p>
            </p:txBody>
          </p:sp>
        </mc:Choice>
        <mc:Fallback>
          <p:sp>
            <p:nvSpPr>
              <p:cNvPr id="4" name="文本框 3">
                <a:extLst>
                  <a:ext uri="{FF2B5EF4-FFF2-40B4-BE49-F238E27FC236}">
                    <a16:creationId xmlns:a16="http://schemas.microsoft.com/office/drawing/2014/main" id="{07437008-91F7-B683-32B9-3B8FE8C58F11}"/>
                  </a:ext>
                </a:extLst>
              </p:cNvPr>
              <p:cNvSpPr txBox="1">
                <a:spLocks noRot="1" noChangeAspect="1" noMove="1" noResize="1" noEditPoints="1" noAdjustHandles="1" noChangeArrowheads="1" noChangeShapeType="1" noTextEdit="1"/>
              </p:cNvSpPr>
              <p:nvPr/>
            </p:nvSpPr>
            <p:spPr>
              <a:xfrm>
                <a:off x="602418" y="1150913"/>
                <a:ext cx="11284781" cy="2535951"/>
              </a:xfrm>
              <a:prstGeom prst="rect">
                <a:avLst/>
              </a:prstGeom>
              <a:blipFill>
                <a:blip r:embed="rId2"/>
                <a:stretch>
                  <a:fillRect l="-486" b="-288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D29415E1-D59D-ACAB-3CA1-CFC8A75764BA}"/>
                  </a:ext>
                </a:extLst>
              </p:cNvPr>
              <p:cNvSpPr txBox="1"/>
              <p:nvPr/>
            </p:nvSpPr>
            <p:spPr>
              <a:xfrm>
                <a:off x="602419" y="4187847"/>
                <a:ext cx="10918068" cy="1289456"/>
              </a:xfrm>
              <a:prstGeom prst="rect">
                <a:avLst/>
              </a:prstGeom>
              <a:noFill/>
            </p:spPr>
            <p:txBody>
              <a:bodyPr wrap="square" rtlCol="0">
                <a:spAutoFit/>
              </a:bodyPr>
              <a:lstStyle/>
              <a:p>
                <a:pPr>
                  <a:lnSpc>
                    <a:spcPct val="150000"/>
                  </a:lnSpc>
                </a:pPr>
                <a:r>
                  <a:rPr lang="zh-CN" altLang="en-US" b="1" dirty="0"/>
                  <a:t>原因</a:t>
                </a:r>
                <a:r>
                  <a:rPr lang="zh-CN" altLang="en-US" dirty="0"/>
                  <a:t>：在聚合器处只使用了第二个扰动版本</a:t>
                </a:r>
                <a:r>
                  <a:rPr lang="en-US" altLang="zh-CN" dirty="0"/>
                  <a:t>(</a:t>
                </a:r>
                <a:r>
                  <a:rPr lang="zh-CN" altLang="en-US" dirty="0"/>
                  <a:t>在第二阶段报告</a:t>
                </a:r>
                <a:r>
                  <a:rPr lang="en-US" altLang="zh-CN" dirty="0"/>
                  <a:t>)</a:t>
                </a:r>
                <a:r>
                  <a:rPr lang="zh-CN" altLang="en-US" dirty="0"/>
                  <a:t>，而简单地丢弃了第一个</a:t>
                </a:r>
                <a:r>
                  <a:rPr lang="en-US" altLang="zh-CN" dirty="0"/>
                  <a:t>(</a:t>
                </a:r>
                <a:r>
                  <a:rPr lang="zh-CN" altLang="en-US" dirty="0"/>
                  <a:t>在第一阶段报告</a:t>
                </a:r>
                <a:r>
                  <a:rPr lang="en-US" altLang="zh-CN" dirty="0"/>
                  <a:t>)</a:t>
                </a:r>
                <a:r>
                  <a:rPr lang="zh-CN" altLang="en-US" dirty="0"/>
                  <a:t>。</a:t>
                </a:r>
                <a:endParaRPr lang="en-US" altLang="zh-CN" dirty="0"/>
              </a:p>
              <a:p>
                <a:pPr>
                  <a:lnSpc>
                    <a:spcPct val="150000"/>
                  </a:lnSpc>
                </a:pPr>
                <a:r>
                  <a:rPr lang="zh-CN" altLang="en-US" dirty="0"/>
                  <a:t>因此，第一阶段在</a:t>
                </a:r>
                <a:r>
                  <a:rPr lang="en-US" altLang="zh-CN" dirty="0"/>
                  <a:t>v</a:t>
                </a:r>
                <a:r>
                  <a:rPr lang="zh-CN" altLang="en-US" dirty="0"/>
                  <a:t>上花费的隐私预算</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𝜀</m:t>
                        </m:r>
                      </m:e>
                      <m:sub>
                        <m:r>
                          <a:rPr lang="en-US" altLang="zh-CN" i="1" dirty="0">
                            <a:latin typeface="Cambria Math" panose="02040503050406030204" pitchFamily="18" charset="0"/>
                          </a:rPr>
                          <m:t>1</m:t>
                        </m:r>
                      </m:sub>
                    </m:sSub>
                  </m:oMath>
                </a14:m>
                <a:r>
                  <a:rPr lang="zh-CN" altLang="en-US" dirty="0"/>
                  <a:t>被浪费了。为了避免这种浪费，我们在第二阶段中应用了一种</a:t>
                </a:r>
                <a:r>
                  <a:rPr lang="zh-CN" altLang="en-US" b="1" dirty="0"/>
                  <a:t>特殊的扰动技术</a:t>
                </a:r>
                <a:r>
                  <a:rPr lang="zh-CN" altLang="en-US" dirty="0"/>
                  <a:t>。</a:t>
                </a:r>
              </a:p>
            </p:txBody>
          </p:sp>
        </mc:Choice>
        <mc:Fallback>
          <p:sp>
            <p:nvSpPr>
              <p:cNvPr id="6" name="文本框 5">
                <a:extLst>
                  <a:ext uri="{FF2B5EF4-FFF2-40B4-BE49-F238E27FC236}">
                    <a16:creationId xmlns:a16="http://schemas.microsoft.com/office/drawing/2014/main" id="{D29415E1-D59D-ACAB-3CA1-CFC8A75764BA}"/>
                  </a:ext>
                </a:extLst>
              </p:cNvPr>
              <p:cNvSpPr txBox="1">
                <a:spLocks noRot="1" noChangeAspect="1" noMove="1" noResize="1" noEditPoints="1" noAdjustHandles="1" noChangeArrowheads="1" noChangeShapeType="1" noTextEdit="1"/>
              </p:cNvSpPr>
              <p:nvPr/>
            </p:nvSpPr>
            <p:spPr>
              <a:xfrm>
                <a:off x="602419" y="4187847"/>
                <a:ext cx="10918068" cy="1289456"/>
              </a:xfrm>
              <a:prstGeom prst="rect">
                <a:avLst/>
              </a:prstGeom>
              <a:blipFill>
                <a:blip r:embed="rId3"/>
                <a:stretch>
                  <a:fillRect l="-503" b="-66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686110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41E29-7D08-028C-4D39-5175BBE5C3A1}"/>
              </a:ext>
            </a:extLst>
          </p:cNvPr>
          <p:cNvSpPr>
            <a:spLocks noGrp="1"/>
          </p:cNvSpPr>
          <p:nvPr>
            <p:ph type="title"/>
          </p:nvPr>
        </p:nvSpPr>
        <p:spPr/>
        <p:txBody>
          <a:bodyPr/>
          <a:lstStyle/>
          <a:p>
            <a:r>
              <a:rPr lang="en-US" altLang="zh-CN" dirty="0"/>
              <a:t>Optimization </a:t>
            </a:r>
            <a:r>
              <a:rPr lang="zh-CN" altLang="en-US" dirty="0"/>
              <a:t>优化技术</a:t>
            </a:r>
          </a:p>
        </p:txBody>
      </p:sp>
      <p:sp>
        <p:nvSpPr>
          <p:cNvPr id="3" name="灯片编号占位符 2">
            <a:extLst>
              <a:ext uri="{FF2B5EF4-FFF2-40B4-BE49-F238E27FC236}">
                <a16:creationId xmlns:a16="http://schemas.microsoft.com/office/drawing/2014/main" id="{2F92083B-9285-2181-5EC8-E2373B01D309}"/>
              </a:ext>
            </a:extLst>
          </p:cNvPr>
          <p:cNvSpPr>
            <a:spLocks noGrp="1"/>
          </p:cNvSpPr>
          <p:nvPr>
            <p:ph type="sldNum" sz="quarter" idx="12"/>
          </p:nvPr>
        </p:nvSpPr>
        <p:spPr/>
        <p:txBody>
          <a:bodyPr/>
          <a:lstStyle/>
          <a:p>
            <a:fld id="{5DD3DB80-B894-403A-B48E-6FDC1A72010E}" type="slidenum">
              <a:rPr lang="zh-CN" altLang="en-US" smtClean="0"/>
              <a:t>22</a:t>
            </a:fld>
            <a:endParaRPr lang="zh-CN" altLang="en-US"/>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6A577D1C-E8C4-7B25-D99B-AEDEFC33954B}"/>
                  </a:ext>
                </a:extLst>
              </p:cNvPr>
              <p:cNvSpPr txBox="1"/>
              <p:nvPr/>
            </p:nvSpPr>
            <p:spPr>
              <a:xfrm>
                <a:off x="669925" y="1331259"/>
                <a:ext cx="10850562" cy="873957"/>
              </a:xfrm>
              <a:prstGeom prst="rect">
                <a:avLst/>
              </a:prstGeom>
              <a:noFill/>
            </p:spPr>
            <p:txBody>
              <a:bodyPr wrap="square" rtlCol="0">
                <a:spAutoFit/>
              </a:bodyPr>
              <a:lstStyle/>
              <a:p>
                <a:pPr>
                  <a:lnSpc>
                    <a:spcPct val="150000"/>
                  </a:lnSpc>
                </a:pPr>
                <a:r>
                  <a:rPr lang="zh-CN" altLang="en-US" dirty="0"/>
                  <a:t>阶段</a:t>
                </a:r>
                <a:r>
                  <a:rPr lang="en-US" altLang="zh-CN" dirty="0"/>
                  <a:t>2</a:t>
                </a:r>
                <a:r>
                  <a:rPr lang="zh-CN" altLang="en-US" dirty="0"/>
                  <a:t>中的</a:t>
                </a:r>
                <a:r>
                  <a:rPr lang="zh-CN" altLang="en-US" b="1" dirty="0"/>
                  <a:t>特殊扰动技术</a:t>
                </a:r>
                <a:r>
                  <a:rPr lang="zh-CN" altLang="en-US" dirty="0"/>
                  <a:t>：该技术将第一阶段报告的精确</a:t>
                </a:r>
                <a14:m>
                  <m:oMath xmlns:m="http://schemas.openxmlformats.org/officeDocument/2006/math">
                    <m:r>
                      <a:rPr lang="en-US" altLang="zh-CN" i="1" dirty="0" smtClean="0">
                        <a:latin typeface="Cambria Math" panose="02040503050406030204" pitchFamily="18" charset="0"/>
                      </a:rPr>
                      <m:t>𝑖𝑡𝑒𝑚</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𝑣</m:t>
                    </m:r>
                  </m:oMath>
                </a14:m>
                <a:r>
                  <a:rPr lang="zh-CN" altLang="en-US" dirty="0"/>
                  <a:t>及其扰动版本（使用隐私预算</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𝜀</m:t>
                        </m:r>
                      </m:e>
                      <m:sub>
                        <m:r>
                          <a:rPr lang="en-US" altLang="zh-CN" i="1" dirty="0">
                            <a:latin typeface="Cambria Math" panose="02040503050406030204" pitchFamily="18" charset="0"/>
                          </a:rPr>
                          <m:t>1</m:t>
                        </m:r>
                      </m:sub>
                    </m:sSub>
                  </m:oMath>
                </a14:m>
                <a:r>
                  <a:rPr lang="zh-CN" altLang="en-US" dirty="0"/>
                  <a:t>）作为输入，并使用隐私预算</a:t>
                </a:r>
                <a14:m>
                  <m:oMath xmlns:m="http://schemas.openxmlformats.org/officeDocument/2006/math">
                    <m:r>
                      <m:rPr>
                        <m:sty m:val="p"/>
                      </m:rPr>
                      <a:rPr lang="el-GR" altLang="zh-CN" i="1" dirty="0" smtClean="0">
                        <a:latin typeface="Cambria Math" panose="02040503050406030204" pitchFamily="18" charset="0"/>
                        <a:ea typeface="Cambria Math" panose="02040503050406030204" pitchFamily="18" charset="0"/>
                      </a:rPr>
                      <m:t>ε</m:t>
                    </m:r>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𝜀</m:t>
                        </m:r>
                      </m:e>
                      <m:sub>
                        <m:r>
                          <a:rPr lang="en-US" altLang="zh-CN" i="1" dirty="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𝜀</m:t>
                        </m:r>
                      </m:e>
                      <m:sub>
                        <m:r>
                          <a:rPr lang="en-US" altLang="zh-CN" i="1" dirty="0">
                            <a:latin typeface="Cambria Math" panose="02040503050406030204" pitchFamily="18" charset="0"/>
                          </a:rPr>
                          <m:t>2</m:t>
                        </m:r>
                      </m:sub>
                    </m:sSub>
                  </m:oMath>
                </a14:m>
                <a:r>
                  <a:rPr lang="zh-CN" altLang="en-US" dirty="0"/>
                  <a:t>输出另一扰动版本。</a:t>
                </a:r>
              </a:p>
            </p:txBody>
          </p:sp>
        </mc:Choice>
        <mc:Fallback>
          <p:sp>
            <p:nvSpPr>
              <p:cNvPr id="4" name="文本框 3">
                <a:extLst>
                  <a:ext uri="{FF2B5EF4-FFF2-40B4-BE49-F238E27FC236}">
                    <a16:creationId xmlns:a16="http://schemas.microsoft.com/office/drawing/2014/main" id="{6A577D1C-E8C4-7B25-D99B-AEDEFC33954B}"/>
                  </a:ext>
                </a:extLst>
              </p:cNvPr>
              <p:cNvSpPr txBox="1">
                <a:spLocks noRot="1" noChangeAspect="1" noMove="1" noResize="1" noEditPoints="1" noAdjustHandles="1" noChangeArrowheads="1" noChangeShapeType="1" noTextEdit="1"/>
              </p:cNvSpPr>
              <p:nvPr/>
            </p:nvSpPr>
            <p:spPr>
              <a:xfrm>
                <a:off x="669925" y="1331259"/>
                <a:ext cx="10850562" cy="873957"/>
              </a:xfrm>
              <a:prstGeom prst="rect">
                <a:avLst/>
              </a:prstGeom>
              <a:blipFill>
                <a:blip r:embed="rId2"/>
                <a:stretch>
                  <a:fillRect l="-506" r="-2528" b="-97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D22B8B7A-1E50-7124-2290-BA27CF26FC93}"/>
                  </a:ext>
                </a:extLst>
              </p:cNvPr>
              <p:cNvSpPr txBox="1"/>
              <p:nvPr/>
            </p:nvSpPr>
            <p:spPr>
              <a:xfrm>
                <a:off x="669925" y="2507775"/>
                <a:ext cx="10754005" cy="1289456"/>
              </a:xfrm>
              <a:prstGeom prst="rect">
                <a:avLst/>
              </a:prstGeom>
              <a:noFill/>
            </p:spPr>
            <p:txBody>
              <a:bodyPr wrap="square" rtlCol="0">
                <a:spAutoFit/>
              </a:bodyPr>
              <a:lstStyle/>
              <a:p>
                <a:pPr>
                  <a:lnSpc>
                    <a:spcPct val="150000"/>
                  </a:lnSpc>
                </a:pPr>
                <a:r>
                  <a:rPr lang="zh-CN" altLang="en-US" b="1" dirty="0"/>
                  <a:t>原因</a:t>
                </a:r>
                <a:r>
                  <a:rPr lang="zh-CN" altLang="en-US" dirty="0"/>
                  <a:t>：两个阶段中添加的噪声是相关的，使得两个扰动版本整体上仍然满足</a:t>
                </a:r>
                <a:r>
                  <a:rPr lang="el-GR" altLang="zh-CN" dirty="0"/>
                  <a:t>ε</a:t>
                </a:r>
                <a:r>
                  <a:rPr lang="en-US" altLang="zh-CN" dirty="0"/>
                  <a:t>-</a:t>
                </a:r>
                <a:r>
                  <a:rPr lang="zh-CN" altLang="en-US" dirty="0"/>
                  <a:t>差分隐私，从而消除了隐私预算的浪费，提高了第二个扰动版本</a:t>
                </a:r>
                <a14:m>
                  <m:oMath xmlns:m="http://schemas.openxmlformats.org/officeDocument/2006/math">
                    <m:r>
                      <a:rPr lang="en-US" altLang="zh-CN" i="1" dirty="0" smtClean="0">
                        <a:latin typeface="Cambria Math" panose="02040503050406030204" pitchFamily="18" charset="0"/>
                      </a:rPr>
                      <m:t>𝑣</m:t>
                    </m:r>
                  </m:oMath>
                </a14:m>
                <a:r>
                  <a:rPr lang="zh-CN" altLang="en-US" dirty="0"/>
                  <a:t>的准确性。此外，</a:t>
                </a:r>
                <a:r>
                  <a:rPr lang="en-US" altLang="zh-CN" dirty="0"/>
                  <a:t>LDPMiner</a:t>
                </a:r>
                <a:r>
                  <a:rPr lang="zh-CN" altLang="en-US" dirty="0"/>
                  <a:t>在两阶段随机选择项目时应用</a:t>
                </a:r>
                <a:r>
                  <a:rPr lang="zh-CN" altLang="en-US" b="1" dirty="0"/>
                  <a:t>一致性哈希</a:t>
                </a:r>
                <a:r>
                  <a:rPr lang="zh-CN" altLang="en-US" dirty="0"/>
                  <a:t>，使得每个用户在两阶段都更有可能报告同一项目。</a:t>
                </a:r>
              </a:p>
            </p:txBody>
          </p:sp>
        </mc:Choice>
        <mc:Fallback>
          <p:sp>
            <p:nvSpPr>
              <p:cNvPr id="5" name="文本框 4">
                <a:extLst>
                  <a:ext uri="{FF2B5EF4-FFF2-40B4-BE49-F238E27FC236}">
                    <a16:creationId xmlns:a16="http://schemas.microsoft.com/office/drawing/2014/main" id="{D22B8B7A-1E50-7124-2290-BA27CF26FC93}"/>
                  </a:ext>
                </a:extLst>
              </p:cNvPr>
              <p:cNvSpPr txBox="1">
                <a:spLocks noRot="1" noChangeAspect="1" noMove="1" noResize="1" noEditPoints="1" noAdjustHandles="1" noChangeArrowheads="1" noChangeShapeType="1" noTextEdit="1"/>
              </p:cNvSpPr>
              <p:nvPr/>
            </p:nvSpPr>
            <p:spPr>
              <a:xfrm>
                <a:off x="669925" y="2507775"/>
                <a:ext cx="10754005" cy="1289456"/>
              </a:xfrm>
              <a:prstGeom prst="rect">
                <a:avLst/>
              </a:prstGeom>
              <a:blipFill>
                <a:blip r:embed="rId3"/>
                <a:stretch>
                  <a:fillRect l="-510" r="-113" b="-660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C4231C55-D0CD-8D6E-08EF-CBB444EF9338}"/>
                  </a:ext>
                </a:extLst>
              </p:cNvPr>
              <p:cNvSpPr txBox="1"/>
              <p:nvPr/>
            </p:nvSpPr>
            <p:spPr>
              <a:xfrm>
                <a:off x="497542" y="4099790"/>
                <a:ext cx="11282082" cy="873957"/>
              </a:xfrm>
              <a:prstGeom prst="rect">
                <a:avLst/>
              </a:prstGeom>
              <a:noFill/>
            </p:spPr>
            <p:txBody>
              <a:bodyPr wrap="square" rtlCol="0">
                <a:spAutoFit/>
              </a:bodyPr>
              <a:lstStyle/>
              <a:p>
                <a:pPr>
                  <a:lnSpc>
                    <a:spcPct val="150000"/>
                  </a:lnSpc>
                </a:pPr>
                <a:r>
                  <a:rPr lang="zh-CN" altLang="en-US" dirty="0"/>
                  <a:t>数据采集器将两个阶段的用户报告整合到一个频率估计中，以利用两个阶段之间发布的信息的重叠。</a:t>
                </a:r>
                <a:endParaRPr lang="en-US" altLang="zh-CN" dirty="0"/>
              </a:p>
              <a:p>
                <a:pPr>
                  <a:lnSpc>
                    <a:spcPct val="150000"/>
                  </a:lnSpc>
                </a:pPr>
                <a:r>
                  <a:rPr lang="zh-CN" altLang="en-US" dirty="0"/>
                  <a:t>为了得到无偏的频率估计，采集器需要将第二阶段产生的频率估计按照其估计方程进行调整，然后乘以</a:t>
                </a:r>
                <a14:m>
                  <m:oMath xmlns:m="http://schemas.openxmlformats.org/officeDocument/2006/math">
                    <m:r>
                      <a:rPr lang="en-US" altLang="zh-CN" b="0" i="0" dirty="0" smtClean="0">
                        <a:latin typeface="Cambria Math" panose="02040503050406030204" pitchFamily="18" charset="0"/>
                      </a:rPr>
                      <m:t>(</m:t>
                    </m:r>
                    <m:r>
                      <a:rPr lang="en-US" altLang="zh-CN" i="1" dirty="0" smtClean="0">
                        <a:latin typeface="Cambria Math" panose="02040503050406030204" pitchFamily="18" charset="0"/>
                      </a:rPr>
                      <m:t>𝑙</m:t>
                    </m:r>
                    <m:r>
                      <a:rPr lang="en-US" altLang="zh-CN" i="1" dirty="0" smtClean="0">
                        <a:latin typeface="Cambria Math" panose="02040503050406030204" pitchFamily="18" charset="0"/>
                      </a:rPr>
                      <m:t> − 1)</m:t>
                    </m:r>
                  </m:oMath>
                </a14:m>
                <a:endParaRPr lang="zh-CN" altLang="en-US" dirty="0"/>
              </a:p>
            </p:txBody>
          </p:sp>
        </mc:Choice>
        <mc:Fallback>
          <p:sp>
            <p:nvSpPr>
              <p:cNvPr id="6" name="文本框 5">
                <a:extLst>
                  <a:ext uri="{FF2B5EF4-FFF2-40B4-BE49-F238E27FC236}">
                    <a16:creationId xmlns:a16="http://schemas.microsoft.com/office/drawing/2014/main" id="{C4231C55-D0CD-8D6E-08EF-CBB444EF9338}"/>
                  </a:ext>
                </a:extLst>
              </p:cNvPr>
              <p:cNvSpPr txBox="1">
                <a:spLocks noRot="1" noChangeAspect="1" noMove="1" noResize="1" noEditPoints="1" noAdjustHandles="1" noChangeArrowheads="1" noChangeShapeType="1" noTextEdit="1"/>
              </p:cNvSpPr>
              <p:nvPr/>
            </p:nvSpPr>
            <p:spPr>
              <a:xfrm>
                <a:off x="497542" y="4099790"/>
                <a:ext cx="11282082" cy="873957"/>
              </a:xfrm>
              <a:prstGeom prst="rect">
                <a:avLst/>
              </a:prstGeom>
              <a:blipFill>
                <a:blip r:embed="rId4"/>
                <a:stretch>
                  <a:fillRect l="-486" b="-104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17E58FCD-07F5-3CCE-54BB-03C997895495}"/>
                  </a:ext>
                </a:extLst>
              </p:cNvPr>
              <p:cNvSpPr txBox="1"/>
              <p:nvPr/>
            </p:nvSpPr>
            <p:spPr>
              <a:xfrm>
                <a:off x="4696385" y="5526741"/>
                <a:ext cx="2226507" cy="29258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𝑓</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e>
                      </m:acc>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−1)</m:t>
                      </m:r>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2</m:t>
                              </m:r>
                            </m:sub>
                          </m:sSub>
                        </m:e>
                      </m:acc>
                      <m:r>
                        <a:rPr lang="en-US" altLang="zh-CN" b="0" i="1" smtClean="0">
                          <a:latin typeface="Cambria Math" panose="02040503050406030204" pitchFamily="18" charset="0"/>
                        </a:rPr>
                        <m:t>)/</m:t>
                      </m:r>
                      <m:r>
                        <a:rPr lang="en-US" altLang="zh-CN" b="0" i="1" smtClean="0">
                          <a:latin typeface="Cambria Math" panose="02040503050406030204" pitchFamily="18" charset="0"/>
                        </a:rPr>
                        <m:t>𝑙</m:t>
                      </m:r>
                    </m:oMath>
                  </m:oMathPara>
                </a14:m>
                <a:endParaRPr lang="zh-CN" altLang="en-US" dirty="0"/>
              </a:p>
            </p:txBody>
          </p:sp>
        </mc:Choice>
        <mc:Fallback>
          <p:sp>
            <p:nvSpPr>
              <p:cNvPr id="7" name="文本框 6">
                <a:extLst>
                  <a:ext uri="{FF2B5EF4-FFF2-40B4-BE49-F238E27FC236}">
                    <a16:creationId xmlns:a16="http://schemas.microsoft.com/office/drawing/2014/main" id="{17E58FCD-07F5-3CCE-54BB-03C997895495}"/>
                  </a:ext>
                </a:extLst>
              </p:cNvPr>
              <p:cNvSpPr txBox="1">
                <a:spLocks noRot="1" noChangeAspect="1" noMove="1" noResize="1" noEditPoints="1" noAdjustHandles="1" noChangeArrowheads="1" noChangeShapeType="1" noTextEdit="1"/>
              </p:cNvSpPr>
              <p:nvPr/>
            </p:nvSpPr>
            <p:spPr>
              <a:xfrm>
                <a:off x="4696385" y="5526741"/>
                <a:ext cx="2226507" cy="292581"/>
              </a:xfrm>
              <a:prstGeom prst="rect">
                <a:avLst/>
              </a:prstGeom>
              <a:blipFill>
                <a:blip r:embed="rId5"/>
                <a:stretch>
                  <a:fillRect l="-3005" t="-25000" r="-4098" b="-354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9362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69FB9-FB25-FEC9-60D2-47774845F400}"/>
              </a:ext>
            </a:extLst>
          </p:cNvPr>
          <p:cNvSpPr>
            <a:spLocks noGrp="1"/>
          </p:cNvSpPr>
          <p:nvPr>
            <p:ph type="title"/>
          </p:nvPr>
        </p:nvSpPr>
        <p:spPr/>
        <p:txBody>
          <a:bodyPr/>
          <a:lstStyle/>
          <a:p>
            <a:r>
              <a:rPr lang="zh-CN" altLang="en-US" dirty="0"/>
              <a:t>实验评估</a:t>
            </a:r>
          </a:p>
        </p:txBody>
      </p:sp>
      <p:sp>
        <p:nvSpPr>
          <p:cNvPr id="3" name="灯片编号占位符 2">
            <a:extLst>
              <a:ext uri="{FF2B5EF4-FFF2-40B4-BE49-F238E27FC236}">
                <a16:creationId xmlns:a16="http://schemas.microsoft.com/office/drawing/2014/main" id="{9078D997-F02F-E9B3-A549-ED052338FABD}"/>
              </a:ext>
            </a:extLst>
          </p:cNvPr>
          <p:cNvSpPr>
            <a:spLocks noGrp="1"/>
          </p:cNvSpPr>
          <p:nvPr>
            <p:ph type="sldNum" sz="quarter" idx="12"/>
          </p:nvPr>
        </p:nvSpPr>
        <p:spPr/>
        <p:txBody>
          <a:bodyPr/>
          <a:lstStyle/>
          <a:p>
            <a:fld id="{5DD3DB80-B894-403A-B48E-6FDC1A72010E}" type="slidenum">
              <a:rPr lang="zh-CN" altLang="en-US" smtClean="0"/>
              <a:t>23</a:t>
            </a:fld>
            <a:endParaRPr lang="zh-CN" altLang="en-US"/>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DC8DDCA9-0DFB-708D-27DD-0797AA777B7E}"/>
                  </a:ext>
                </a:extLst>
              </p:cNvPr>
              <p:cNvSpPr txBox="1"/>
              <p:nvPr/>
            </p:nvSpPr>
            <p:spPr>
              <a:xfrm>
                <a:off x="669925" y="1233520"/>
                <a:ext cx="6765698" cy="369332"/>
              </a:xfrm>
              <a:prstGeom prst="rect">
                <a:avLst/>
              </a:prstGeom>
              <a:noFill/>
            </p:spPr>
            <p:txBody>
              <a:bodyPr wrap="none" rtlCol="0">
                <a:spAutoFit/>
              </a:bodyPr>
              <a:lstStyle/>
              <a:p>
                <a:r>
                  <a:rPr lang="zh-CN" altLang="en-US" b="1" dirty="0"/>
                  <a:t>目的</a:t>
                </a:r>
                <a:r>
                  <a:rPr lang="zh-CN" altLang="en-US" dirty="0"/>
                  <a:t>：研究</a:t>
                </a:r>
                <a:r>
                  <a:rPr lang="en-US" altLang="zh-CN" dirty="0"/>
                  <a:t>LDPMiner</a:t>
                </a:r>
                <a:r>
                  <a:rPr lang="zh-CN" altLang="en-US" dirty="0"/>
                  <a:t>在估计</a:t>
                </a:r>
                <a14:m>
                  <m:oMath xmlns:m="http://schemas.openxmlformats.org/officeDocument/2006/math">
                    <m:r>
                      <a:rPr lang="en-US" altLang="zh-CN" i="1" dirty="0" smtClean="0">
                        <a:latin typeface="Cambria Math" panose="02040503050406030204" pitchFamily="18" charset="0"/>
                      </a:rPr>
                      <m:t>h𝑒𝑎𝑣𝑦</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h𝑖𝑡𝑡𝑒𝑟𝑠</m:t>
                    </m:r>
                  </m:oMath>
                </a14:m>
                <a:r>
                  <a:rPr lang="zh-CN" altLang="en-US" dirty="0"/>
                  <a:t>准确性方面的有效性。</a:t>
                </a:r>
              </a:p>
            </p:txBody>
          </p:sp>
        </mc:Choice>
        <mc:Fallback>
          <p:sp>
            <p:nvSpPr>
              <p:cNvPr id="4" name="文本框 3">
                <a:extLst>
                  <a:ext uri="{FF2B5EF4-FFF2-40B4-BE49-F238E27FC236}">
                    <a16:creationId xmlns:a16="http://schemas.microsoft.com/office/drawing/2014/main" id="{DC8DDCA9-0DFB-708D-27DD-0797AA777B7E}"/>
                  </a:ext>
                </a:extLst>
              </p:cNvPr>
              <p:cNvSpPr txBox="1">
                <a:spLocks noRot="1" noChangeAspect="1" noMove="1" noResize="1" noEditPoints="1" noAdjustHandles="1" noChangeArrowheads="1" noChangeShapeType="1" noTextEdit="1"/>
              </p:cNvSpPr>
              <p:nvPr/>
            </p:nvSpPr>
            <p:spPr>
              <a:xfrm>
                <a:off x="669925" y="1233520"/>
                <a:ext cx="6765698" cy="369332"/>
              </a:xfrm>
              <a:prstGeom prst="rect">
                <a:avLst/>
              </a:prstGeom>
              <a:blipFill>
                <a:blip r:embed="rId2"/>
                <a:stretch>
                  <a:fillRect l="-811" t="-8197" b="-245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A821E924-4F8E-ABF0-8B09-1DABAC24EF0D}"/>
                  </a:ext>
                </a:extLst>
              </p:cNvPr>
              <p:cNvSpPr txBox="1"/>
              <p:nvPr/>
            </p:nvSpPr>
            <p:spPr>
              <a:xfrm>
                <a:off x="669925" y="1657098"/>
                <a:ext cx="8561062" cy="873957"/>
              </a:xfrm>
              <a:prstGeom prst="rect">
                <a:avLst/>
              </a:prstGeom>
              <a:noFill/>
            </p:spPr>
            <p:txBody>
              <a:bodyPr wrap="none" rtlCol="0">
                <a:spAutoFit/>
              </a:bodyPr>
              <a:lstStyle/>
              <a:p>
                <a:pPr>
                  <a:lnSpc>
                    <a:spcPct val="150000"/>
                  </a:lnSpc>
                </a:pPr>
                <a:r>
                  <a:rPr lang="zh-CN" altLang="en-US" dirty="0"/>
                  <a:t>关注</a:t>
                </a:r>
                <a:r>
                  <a:rPr lang="zh-CN" altLang="en-US" b="1" dirty="0"/>
                  <a:t>两个方面</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a:t>
                </a:r>
                <a:r>
                  <a:rPr lang="en-US" altLang="zh-CN" dirty="0">
                    <a:sym typeface="Wingdings" panose="05000000000000000000" pitchFamily="2" charset="2"/>
                  </a:rPr>
                  <a:t>LDPMiner</a:t>
                </a:r>
                <a:r>
                  <a:rPr lang="zh-CN" altLang="en-US" dirty="0">
                    <a:sym typeface="Wingdings" panose="05000000000000000000" pitchFamily="2" charset="2"/>
                  </a:rPr>
                  <a:t>比现有</a:t>
                </a:r>
                <a:r>
                  <a:rPr lang="en-US" altLang="zh-CN" dirty="0">
                    <a:sym typeface="Wingdings" panose="05000000000000000000" pitchFamily="2" charset="2"/>
                  </a:rPr>
                  <a:t>LDP</a:t>
                </a:r>
                <a:r>
                  <a:rPr lang="zh-CN" altLang="en-US" dirty="0">
                    <a:sym typeface="Wingdings" panose="05000000000000000000" pitchFamily="2" charset="2"/>
                  </a:rPr>
                  <a:t>机制的简单扩展改进了多少；</a:t>
                </a:r>
                <a:endParaRPr lang="en-US" altLang="zh-CN" dirty="0">
                  <a:sym typeface="Wingdings" panose="05000000000000000000" pitchFamily="2" charset="2"/>
                </a:endParaRPr>
              </a:p>
              <a:p>
                <a:pPr>
                  <a:lnSpc>
                    <a:spcPct val="150000"/>
                  </a:lnSpc>
                </a:pPr>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2</a:t>
                </a:r>
                <a:r>
                  <a:rPr lang="zh-CN" altLang="en-US" dirty="0">
                    <a:sym typeface="Wingdings" panose="05000000000000000000" pitchFamily="2" charset="2"/>
                  </a:rPr>
                  <a:t>）关键参数如何影响</a:t>
                </a:r>
                <a:r>
                  <a:rPr lang="en-US" altLang="zh-CN" dirty="0">
                    <a:sym typeface="Wingdings" panose="05000000000000000000" pitchFamily="2" charset="2"/>
                  </a:rPr>
                  <a:t>LDPMiner</a:t>
                </a:r>
                <a:r>
                  <a:rPr lang="zh-CN" altLang="en-US" dirty="0">
                    <a:sym typeface="Wingdings" panose="05000000000000000000" pitchFamily="2" charset="2"/>
                  </a:rPr>
                  <a:t>对</a:t>
                </a:r>
                <a:r>
                  <a:rPr lang="en-US" altLang="zh-CN" dirty="0"/>
                  <a:t> </a:t>
                </a:r>
                <a14:m>
                  <m:oMath xmlns:m="http://schemas.openxmlformats.org/officeDocument/2006/math">
                    <m:r>
                      <a:rPr lang="en-US" altLang="zh-CN" i="1" dirty="0" smtClean="0">
                        <a:latin typeface="Cambria Math" panose="02040503050406030204" pitchFamily="18" charset="0"/>
                      </a:rPr>
                      <m:t>h𝑒𝑎𝑣𝑦</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h𝑖𝑡𝑡𝑒𝑟𝑠</m:t>
                    </m:r>
                  </m:oMath>
                </a14:m>
                <a:r>
                  <a:rPr lang="zh-CN" altLang="en-US" dirty="0">
                    <a:sym typeface="Wingdings" panose="05000000000000000000" pitchFamily="2" charset="2"/>
                  </a:rPr>
                  <a:t>估计的准确性。</a:t>
                </a:r>
                <a:endParaRPr lang="zh-CN" altLang="en-US" dirty="0"/>
              </a:p>
            </p:txBody>
          </p:sp>
        </mc:Choice>
        <mc:Fallback>
          <p:sp>
            <p:nvSpPr>
              <p:cNvPr id="5" name="文本框 4">
                <a:extLst>
                  <a:ext uri="{FF2B5EF4-FFF2-40B4-BE49-F238E27FC236}">
                    <a16:creationId xmlns:a16="http://schemas.microsoft.com/office/drawing/2014/main" id="{A821E924-4F8E-ABF0-8B09-1DABAC24EF0D}"/>
                  </a:ext>
                </a:extLst>
              </p:cNvPr>
              <p:cNvSpPr txBox="1">
                <a:spLocks noRot="1" noChangeAspect="1" noMove="1" noResize="1" noEditPoints="1" noAdjustHandles="1" noChangeArrowheads="1" noChangeShapeType="1" noTextEdit="1"/>
              </p:cNvSpPr>
              <p:nvPr/>
            </p:nvSpPr>
            <p:spPr>
              <a:xfrm>
                <a:off x="669925" y="1657098"/>
                <a:ext cx="8561062" cy="873957"/>
              </a:xfrm>
              <a:prstGeom prst="rect">
                <a:avLst/>
              </a:prstGeom>
              <a:blipFill>
                <a:blip r:embed="rId3"/>
                <a:stretch>
                  <a:fillRect l="-641" b="-1049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D91AB3D4-58DB-B9AF-048C-3F88A1E3019A}"/>
              </a:ext>
            </a:extLst>
          </p:cNvPr>
          <p:cNvSpPr txBox="1"/>
          <p:nvPr/>
        </p:nvSpPr>
        <p:spPr>
          <a:xfrm>
            <a:off x="669925" y="2585301"/>
            <a:ext cx="10850562" cy="2535951"/>
          </a:xfrm>
          <a:prstGeom prst="rect">
            <a:avLst/>
          </a:prstGeom>
          <a:noFill/>
        </p:spPr>
        <p:txBody>
          <a:bodyPr wrap="square" rtlCol="0">
            <a:spAutoFit/>
          </a:bodyPr>
          <a:lstStyle/>
          <a:p>
            <a:pPr>
              <a:lnSpc>
                <a:spcPct val="150000"/>
              </a:lnSpc>
            </a:pPr>
            <a:r>
              <a:rPr lang="zh-CN" altLang="en-US" b="1" dirty="0"/>
              <a:t>数据集</a:t>
            </a:r>
            <a:r>
              <a:rPr lang="zh-CN" altLang="en-US" dirty="0"/>
              <a:t>：两个合成数据和两个真实数据。</a:t>
            </a:r>
            <a:endParaRPr lang="en-US" altLang="zh-CN" dirty="0"/>
          </a:p>
          <a:p>
            <a:pPr>
              <a:lnSpc>
                <a:spcPct val="150000"/>
              </a:lnSpc>
            </a:pPr>
            <a:r>
              <a:rPr lang="zh-CN" altLang="en-US" dirty="0"/>
              <a:t>合成数据：遵循正态分布和拉普拉斯分布的两个合成数据集。</a:t>
            </a:r>
            <a:endParaRPr lang="en-US" altLang="zh-CN" dirty="0"/>
          </a:p>
          <a:p>
            <a:pPr>
              <a:lnSpc>
                <a:spcPct val="150000"/>
              </a:lnSpc>
            </a:pPr>
            <a:r>
              <a:rPr lang="zh-CN" altLang="en-US" dirty="0"/>
              <a:t>真实数据： </a:t>
            </a:r>
            <a:r>
              <a:rPr lang="en-US" altLang="zh-CN" dirty="0"/>
              <a:t>AOL</a:t>
            </a:r>
            <a:r>
              <a:rPr lang="zh-CN" altLang="en-US" dirty="0"/>
              <a:t>搜索日志数据集：包含</a:t>
            </a:r>
            <a:r>
              <a:rPr lang="en-US" altLang="zh-CN" dirty="0"/>
              <a:t>AOL</a:t>
            </a:r>
            <a:r>
              <a:rPr lang="zh-CN" altLang="en-US" dirty="0"/>
              <a:t>用户子集的关键字搜索历史记录：</a:t>
            </a:r>
            <a:endParaRPr lang="en-US" altLang="zh-CN" dirty="0"/>
          </a:p>
          <a:p>
            <a:pPr>
              <a:lnSpc>
                <a:spcPct val="150000"/>
              </a:lnSpc>
            </a:pPr>
            <a:r>
              <a:rPr lang="en-US" altLang="zh-CN" dirty="0"/>
              <a:t>                   </a:t>
            </a:r>
            <a:r>
              <a:rPr lang="en-US" altLang="zh-CN" dirty="0">
                <a:solidFill>
                  <a:schemeClr val="accent2"/>
                </a:solidFill>
              </a:rPr>
              <a:t>647377 users</a:t>
            </a:r>
            <a:r>
              <a:rPr lang="zh-CN" altLang="en-US" dirty="0">
                <a:solidFill>
                  <a:schemeClr val="accent2"/>
                </a:solidFill>
              </a:rPr>
              <a:t>、</a:t>
            </a:r>
            <a:r>
              <a:rPr lang="en-US" altLang="zh-CN" dirty="0">
                <a:solidFill>
                  <a:schemeClr val="accent2"/>
                </a:solidFill>
              </a:rPr>
              <a:t>2290685 different keywords</a:t>
            </a:r>
            <a:r>
              <a:rPr lang="zh-CN" altLang="en-US" dirty="0">
                <a:solidFill>
                  <a:schemeClr val="accent2"/>
                </a:solidFill>
              </a:rPr>
              <a:t>、</a:t>
            </a:r>
            <a:r>
              <a:rPr lang="en-US" altLang="zh-CN" dirty="0">
                <a:solidFill>
                  <a:schemeClr val="accent2"/>
                </a:solidFill>
              </a:rPr>
              <a:t>90% users have fewer than 84 keywords.</a:t>
            </a:r>
          </a:p>
          <a:p>
            <a:pPr>
              <a:lnSpc>
                <a:spcPct val="150000"/>
              </a:lnSpc>
            </a:pPr>
            <a:r>
              <a:rPr lang="en-US" altLang="zh-CN" dirty="0"/>
              <a:t>                   Kosarak</a:t>
            </a:r>
            <a:r>
              <a:rPr lang="zh-CN" altLang="en-US" dirty="0"/>
              <a:t>数据集：包含匈牙利在线新闻网站的点击流数据：</a:t>
            </a:r>
            <a:endParaRPr lang="en-US" altLang="zh-CN" dirty="0"/>
          </a:p>
          <a:p>
            <a:pPr>
              <a:lnSpc>
                <a:spcPct val="150000"/>
              </a:lnSpc>
            </a:pPr>
            <a:r>
              <a:rPr lang="en-US" altLang="zh-CN" dirty="0"/>
              <a:t>                   </a:t>
            </a:r>
            <a:r>
              <a:rPr lang="en-US" altLang="zh-CN" dirty="0">
                <a:solidFill>
                  <a:schemeClr val="accent2"/>
                </a:solidFill>
              </a:rPr>
              <a:t>990002 users</a:t>
            </a:r>
            <a:r>
              <a:rPr lang="zh-CN" altLang="en-US" dirty="0">
                <a:solidFill>
                  <a:schemeClr val="accent2"/>
                </a:solidFill>
              </a:rPr>
              <a:t>、</a:t>
            </a:r>
            <a:r>
              <a:rPr lang="en-US" altLang="zh-CN" dirty="0">
                <a:solidFill>
                  <a:schemeClr val="accent2"/>
                </a:solidFill>
              </a:rPr>
              <a:t>41270 different URLs</a:t>
            </a:r>
            <a:r>
              <a:rPr lang="zh-CN" altLang="en-US" dirty="0">
                <a:solidFill>
                  <a:schemeClr val="accent2"/>
                </a:solidFill>
              </a:rPr>
              <a:t>、</a:t>
            </a:r>
            <a:r>
              <a:rPr lang="en-US" altLang="zh-CN" dirty="0">
                <a:solidFill>
                  <a:schemeClr val="accent2"/>
                </a:solidFill>
              </a:rPr>
              <a:t>90% users have less than 66 URLs. </a:t>
            </a:r>
            <a:endParaRPr lang="zh-CN" altLang="en-US" dirty="0">
              <a:solidFill>
                <a:schemeClr val="accent2"/>
              </a:solidFill>
            </a:endParaRP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9449E901-1E39-246B-223C-B604C63967A6}"/>
                  </a:ext>
                </a:extLst>
              </p:cNvPr>
              <p:cNvSpPr txBox="1"/>
              <p:nvPr/>
            </p:nvSpPr>
            <p:spPr>
              <a:xfrm>
                <a:off x="356674" y="5200902"/>
                <a:ext cx="11477064" cy="873957"/>
              </a:xfrm>
              <a:prstGeom prst="rect">
                <a:avLst/>
              </a:prstGeom>
              <a:noFill/>
              <a:ln>
                <a:solidFill>
                  <a:schemeClr val="tx1"/>
                </a:solidFill>
              </a:ln>
            </p:spPr>
            <p:txBody>
              <a:bodyPr wrap="square" rtlCol="0">
                <a:spAutoFit/>
              </a:bodyPr>
              <a:lstStyle/>
              <a:p>
                <a:pPr>
                  <a:lnSpc>
                    <a:spcPct val="150000"/>
                  </a:lnSpc>
                </a:pPr>
                <a:r>
                  <a:rPr lang="zh-CN" altLang="en-US" dirty="0"/>
                  <a:t>其他参数设置：</a:t>
                </a:r>
                <a:endParaRPr lang="en-US" altLang="zh-CN" dirty="0"/>
              </a:p>
              <a:p>
                <a:pPr>
                  <a:lnSpc>
                    <a:spcPct val="150000"/>
                  </a:lnSpc>
                </a:pPr>
                <a14:m>
                  <m:oMath xmlns:m="http://schemas.openxmlformats.org/officeDocument/2006/math">
                    <m:r>
                      <a:rPr lang="en-US" altLang="zh-CN" b="1" i="1" dirty="0" smtClean="0">
                        <a:latin typeface="Cambria Math" panose="02040503050406030204" pitchFamily="18" charset="0"/>
                      </a:rPr>
                      <m:t>𝒍</m:t>
                    </m:r>
                  </m:oMath>
                </a14:m>
                <a:r>
                  <a:rPr lang="en-US" altLang="zh-CN" dirty="0"/>
                  <a:t>:</a:t>
                </a:r>
                <a:r>
                  <a:rPr lang="zh-CN" altLang="en-US" dirty="0"/>
                  <a:t>所有用户的项集大小的</a:t>
                </a:r>
                <a:r>
                  <a:rPr lang="en-US" altLang="zh-CN" dirty="0"/>
                  <a:t>90%</a:t>
                </a:r>
                <a:r>
                  <a:rPr lang="zh-CN" altLang="en-US" dirty="0"/>
                  <a:t>； </a:t>
                </a:r>
                <a:r>
                  <a:rPr lang="zh-CN" altLang="zh-CN" b="1" dirty="0"/>
                  <a:t>β</a:t>
                </a:r>
                <a:r>
                  <a:rPr lang="zh-CN" altLang="en-US" dirty="0"/>
                  <a:t>：</a:t>
                </a:r>
                <a:r>
                  <a:rPr lang="en-US" altLang="zh-CN" dirty="0"/>
                  <a:t>0.01</a:t>
                </a:r>
                <a:r>
                  <a:rPr lang="zh-CN" altLang="en-US" dirty="0"/>
                  <a:t>（对于</a:t>
                </a:r>
                <a:r>
                  <a:rPr lang="en-US" altLang="zh-CN" dirty="0"/>
                  <a:t>LDPMiner</a:t>
                </a:r>
                <a:r>
                  <a:rPr lang="zh-CN" altLang="en-US" dirty="0"/>
                  <a:t>的第一阶段）。</a:t>
                </a:r>
                <a:r>
                  <a:rPr lang="zh-CN" altLang="en-US" dirty="0">
                    <a:solidFill>
                      <a:schemeClr val="accent2"/>
                    </a:solidFill>
                  </a:rPr>
                  <a:t>默认情况下隐私预算平分给两个阶段</a:t>
                </a:r>
                <a:r>
                  <a:rPr lang="zh-CN" altLang="en-US" dirty="0"/>
                  <a:t>。</a:t>
                </a:r>
              </a:p>
            </p:txBody>
          </p:sp>
        </mc:Choice>
        <mc:Fallback>
          <p:sp>
            <p:nvSpPr>
              <p:cNvPr id="8" name="文本框 7">
                <a:extLst>
                  <a:ext uri="{FF2B5EF4-FFF2-40B4-BE49-F238E27FC236}">
                    <a16:creationId xmlns:a16="http://schemas.microsoft.com/office/drawing/2014/main" id="{9449E901-1E39-246B-223C-B604C63967A6}"/>
                  </a:ext>
                </a:extLst>
              </p:cNvPr>
              <p:cNvSpPr txBox="1">
                <a:spLocks noRot="1" noChangeAspect="1" noMove="1" noResize="1" noEditPoints="1" noAdjustHandles="1" noChangeArrowheads="1" noChangeShapeType="1" noTextEdit="1"/>
              </p:cNvSpPr>
              <p:nvPr/>
            </p:nvSpPr>
            <p:spPr>
              <a:xfrm>
                <a:off x="356674" y="5200902"/>
                <a:ext cx="11477064" cy="873957"/>
              </a:xfrm>
              <a:prstGeom prst="rect">
                <a:avLst/>
              </a:prstGeom>
              <a:blipFill>
                <a:blip r:embed="rId4"/>
                <a:stretch>
                  <a:fillRect l="-425" b="-8904"/>
                </a:stretch>
              </a:blipFill>
              <a:ln>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274885473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BD09B5-F063-07E9-EF30-01755B53C93C}"/>
              </a:ext>
            </a:extLst>
          </p:cNvPr>
          <p:cNvSpPr>
            <a:spLocks noGrp="1"/>
          </p:cNvSpPr>
          <p:nvPr>
            <p:ph type="title"/>
          </p:nvPr>
        </p:nvSpPr>
        <p:spPr/>
        <p:txBody>
          <a:bodyPr/>
          <a:lstStyle/>
          <a:p>
            <a:r>
              <a:rPr lang="zh-CN" altLang="en-US" dirty="0"/>
              <a:t>实验评估</a:t>
            </a:r>
          </a:p>
        </p:txBody>
      </p:sp>
      <p:sp>
        <p:nvSpPr>
          <p:cNvPr id="3" name="灯片编号占位符 2">
            <a:extLst>
              <a:ext uri="{FF2B5EF4-FFF2-40B4-BE49-F238E27FC236}">
                <a16:creationId xmlns:a16="http://schemas.microsoft.com/office/drawing/2014/main" id="{870D8ABB-AA20-48B6-1B27-5A713AFCB600}"/>
              </a:ext>
            </a:extLst>
          </p:cNvPr>
          <p:cNvSpPr>
            <a:spLocks noGrp="1"/>
          </p:cNvSpPr>
          <p:nvPr>
            <p:ph type="sldNum" sz="quarter" idx="12"/>
          </p:nvPr>
        </p:nvSpPr>
        <p:spPr/>
        <p:txBody>
          <a:bodyPr/>
          <a:lstStyle/>
          <a:p>
            <a:fld id="{5DD3DB80-B894-403A-B48E-6FDC1A72010E}" type="slidenum">
              <a:rPr lang="zh-CN" altLang="en-US" smtClean="0"/>
              <a:t>24</a:t>
            </a:fld>
            <a:endParaRPr lang="zh-CN" altLang="en-US"/>
          </a:p>
        </p:txBody>
      </p:sp>
      <p:sp>
        <p:nvSpPr>
          <p:cNvPr id="4" name="文本框 3">
            <a:extLst>
              <a:ext uri="{FF2B5EF4-FFF2-40B4-BE49-F238E27FC236}">
                <a16:creationId xmlns:a16="http://schemas.microsoft.com/office/drawing/2014/main" id="{8FF0B90D-E7CD-EA90-B5D1-BDBD5D4FF2AD}"/>
              </a:ext>
            </a:extLst>
          </p:cNvPr>
          <p:cNvSpPr txBox="1"/>
          <p:nvPr/>
        </p:nvSpPr>
        <p:spPr>
          <a:xfrm>
            <a:off x="669925" y="1323677"/>
            <a:ext cx="8571577" cy="2120452"/>
          </a:xfrm>
          <a:prstGeom prst="rect">
            <a:avLst/>
          </a:prstGeom>
          <a:noFill/>
        </p:spPr>
        <p:txBody>
          <a:bodyPr wrap="none" rtlCol="0">
            <a:spAutoFit/>
          </a:bodyPr>
          <a:lstStyle/>
          <a:p>
            <a:pPr>
              <a:lnSpc>
                <a:spcPct val="150000"/>
              </a:lnSpc>
            </a:pPr>
            <a:r>
              <a:rPr lang="zh-CN" altLang="en-US" b="1" dirty="0"/>
              <a:t>两个指标：</a:t>
            </a:r>
            <a:endParaRPr lang="en-US" altLang="zh-CN" b="1" dirty="0"/>
          </a:p>
          <a:p>
            <a:pPr>
              <a:lnSpc>
                <a:spcPct val="150000"/>
              </a:lnSpc>
            </a:pPr>
            <a:r>
              <a:rPr lang="zh-CN" altLang="en-US" dirty="0"/>
              <a:t>（</a:t>
            </a:r>
            <a:r>
              <a:rPr lang="en-US" altLang="zh-CN" dirty="0"/>
              <a:t>1</a:t>
            </a:r>
            <a:r>
              <a:rPr lang="zh-CN" altLang="en-US" dirty="0"/>
              <a:t>）</a:t>
            </a:r>
            <a:r>
              <a:rPr lang="en-US" altLang="zh-CN" b="1" dirty="0"/>
              <a:t>RE</a:t>
            </a:r>
            <a:r>
              <a:rPr lang="zh-CN" altLang="en-US" b="1" dirty="0"/>
              <a:t>（相对误差）</a:t>
            </a:r>
            <a:endParaRPr lang="en-US" altLang="zh-CN" b="1" dirty="0"/>
          </a:p>
          <a:p>
            <a:pPr>
              <a:lnSpc>
                <a:spcPct val="150000"/>
              </a:lnSpc>
            </a:pPr>
            <a:r>
              <a:rPr lang="zh-CN" altLang="en-US" dirty="0"/>
              <a:t>衡量</a:t>
            </a:r>
            <a:r>
              <a:rPr lang="en-US" altLang="zh-CN" dirty="0"/>
              <a:t>heavy hitters</a:t>
            </a:r>
            <a:r>
              <a:rPr lang="zh-CN" altLang="en-US" dirty="0"/>
              <a:t>的估计频率和实际频率之间的误差；</a:t>
            </a:r>
            <a:endParaRPr lang="en-US" altLang="zh-CN" dirty="0"/>
          </a:p>
          <a:p>
            <a:pPr>
              <a:lnSpc>
                <a:spcPct val="150000"/>
              </a:lnSpc>
            </a:pPr>
            <a:r>
              <a:rPr lang="zh-CN" altLang="en-US" dirty="0"/>
              <a:t>（</a:t>
            </a:r>
            <a:r>
              <a:rPr lang="en-US" altLang="zh-CN" dirty="0"/>
              <a:t>2</a:t>
            </a:r>
            <a:r>
              <a:rPr lang="zh-CN" altLang="en-US" dirty="0"/>
              <a:t>）</a:t>
            </a:r>
            <a:r>
              <a:rPr lang="en-US" altLang="zh-CN" b="1" dirty="0"/>
              <a:t>DCG</a:t>
            </a:r>
            <a:r>
              <a:rPr lang="zh-CN" altLang="en-US" b="1" dirty="0"/>
              <a:t>（折扣累计收益）</a:t>
            </a:r>
            <a:endParaRPr lang="en-US" altLang="zh-CN" b="1" dirty="0"/>
          </a:p>
          <a:p>
            <a:pPr>
              <a:lnSpc>
                <a:spcPct val="150000"/>
              </a:lnSpc>
            </a:pPr>
            <a:r>
              <a:rPr lang="zh-CN" altLang="en-US" dirty="0"/>
              <a:t>衡量数据收集器估计的</a:t>
            </a:r>
            <a:r>
              <a:rPr lang="en-US" altLang="zh-CN" dirty="0"/>
              <a:t>top heavy hitters</a:t>
            </a:r>
            <a:r>
              <a:rPr lang="zh-CN" altLang="en-US" dirty="0"/>
              <a:t>的排序质量。项目相关性或收益表示如下：</a:t>
            </a:r>
          </a:p>
        </p:txBody>
      </p:sp>
      <p:pic>
        <p:nvPicPr>
          <p:cNvPr id="6" name="图片 5">
            <a:extLst>
              <a:ext uri="{FF2B5EF4-FFF2-40B4-BE49-F238E27FC236}">
                <a16:creationId xmlns:a16="http://schemas.microsoft.com/office/drawing/2014/main" id="{393C9E46-9A6D-CC29-643F-077A96F5E9AF}"/>
              </a:ext>
            </a:extLst>
          </p:cNvPr>
          <p:cNvPicPr>
            <a:picLocks noChangeAspect="1"/>
          </p:cNvPicPr>
          <p:nvPr/>
        </p:nvPicPr>
        <p:blipFill>
          <a:blip r:embed="rId2"/>
          <a:stretch>
            <a:fillRect/>
          </a:stretch>
        </p:blipFill>
        <p:spPr>
          <a:xfrm>
            <a:off x="6230357" y="1741395"/>
            <a:ext cx="4343623" cy="571529"/>
          </a:xfrm>
          <a:prstGeom prst="rect">
            <a:avLst/>
          </a:prstGeom>
        </p:spPr>
      </p:pic>
      <p:pic>
        <p:nvPicPr>
          <p:cNvPr id="8" name="图片 7">
            <a:extLst>
              <a:ext uri="{FF2B5EF4-FFF2-40B4-BE49-F238E27FC236}">
                <a16:creationId xmlns:a16="http://schemas.microsoft.com/office/drawing/2014/main" id="{55A0758A-52C2-80DA-6FF5-09EC29CA1C87}"/>
              </a:ext>
            </a:extLst>
          </p:cNvPr>
          <p:cNvPicPr>
            <a:picLocks noChangeAspect="1"/>
          </p:cNvPicPr>
          <p:nvPr/>
        </p:nvPicPr>
        <p:blipFill>
          <a:blip r:embed="rId3"/>
          <a:stretch>
            <a:fillRect/>
          </a:stretch>
        </p:blipFill>
        <p:spPr>
          <a:xfrm>
            <a:off x="3656680" y="3493528"/>
            <a:ext cx="4877051" cy="368319"/>
          </a:xfrm>
          <a:prstGeom prst="rect">
            <a:avLst/>
          </a:prstGeom>
        </p:spPr>
      </p:pic>
      <p:sp>
        <p:nvSpPr>
          <p:cNvPr id="9" name="文本框 8">
            <a:extLst>
              <a:ext uri="{FF2B5EF4-FFF2-40B4-BE49-F238E27FC236}">
                <a16:creationId xmlns:a16="http://schemas.microsoft.com/office/drawing/2014/main" id="{A68974C2-DE07-D460-A942-97C7AF8F7D73}"/>
              </a:ext>
            </a:extLst>
          </p:cNvPr>
          <p:cNvSpPr txBox="1"/>
          <p:nvPr/>
        </p:nvSpPr>
        <p:spPr>
          <a:xfrm>
            <a:off x="669925" y="3911246"/>
            <a:ext cx="4570482" cy="369332"/>
          </a:xfrm>
          <a:prstGeom prst="rect">
            <a:avLst/>
          </a:prstGeom>
          <a:noFill/>
        </p:spPr>
        <p:txBody>
          <a:bodyPr wrap="none" rtlCol="0">
            <a:spAutoFit/>
          </a:bodyPr>
          <a:lstStyle/>
          <a:p>
            <a:r>
              <a:rPr lang="zh-CN" altLang="en-US" dirty="0"/>
              <a:t>估计排名与真实排名越接近，则收益越大。</a:t>
            </a:r>
          </a:p>
        </p:txBody>
      </p:sp>
      <p:pic>
        <p:nvPicPr>
          <p:cNvPr id="11" name="图片 10">
            <a:extLst>
              <a:ext uri="{FF2B5EF4-FFF2-40B4-BE49-F238E27FC236}">
                <a16:creationId xmlns:a16="http://schemas.microsoft.com/office/drawing/2014/main" id="{26D6E617-C45B-CB04-995F-870937EA9487}"/>
              </a:ext>
            </a:extLst>
          </p:cNvPr>
          <p:cNvPicPr>
            <a:picLocks noChangeAspect="1"/>
          </p:cNvPicPr>
          <p:nvPr/>
        </p:nvPicPr>
        <p:blipFill>
          <a:blip r:embed="rId4"/>
          <a:stretch>
            <a:fillRect/>
          </a:stretch>
        </p:blipFill>
        <p:spPr>
          <a:xfrm>
            <a:off x="5290788" y="3928893"/>
            <a:ext cx="2686188" cy="800141"/>
          </a:xfrm>
          <a:prstGeom prst="rect">
            <a:avLst/>
          </a:prstGeom>
        </p:spPr>
      </p:pic>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C169032A-9326-58BA-BFC2-A0995E8A7252}"/>
                  </a:ext>
                </a:extLst>
              </p:cNvPr>
              <p:cNvSpPr txBox="1"/>
              <p:nvPr/>
            </p:nvSpPr>
            <p:spPr>
              <a:xfrm>
                <a:off x="669925" y="4753160"/>
                <a:ext cx="10767452" cy="369332"/>
              </a:xfrm>
              <a:prstGeom prst="rect">
                <a:avLst/>
              </a:prstGeom>
              <a:noFill/>
            </p:spPr>
            <p:txBody>
              <a:bodyPr wrap="square" rtlCol="0">
                <a:spAutoFit/>
              </a:bodyPr>
              <a:lstStyle/>
              <a:p>
                <a:r>
                  <a:rPr lang="zh-CN" altLang="en-US" dirty="0"/>
                  <a:t>折扣因子</a:t>
                </a:r>
                <a14:m>
                  <m:oMath xmlns:m="http://schemas.openxmlformats.org/officeDocument/2006/math">
                    <m:func>
                      <m:funcPr>
                        <m:ctrlPr>
                          <a:rPr lang="en-US" altLang="zh-CN" i="1" dirty="0" smtClean="0">
                            <a:latin typeface="Cambria Math" panose="02040503050406030204" pitchFamily="18" charset="0"/>
                          </a:rPr>
                        </m:ctrlPr>
                      </m:funcPr>
                      <m:fName>
                        <m:sSub>
                          <m:sSubPr>
                            <m:ctrlPr>
                              <a:rPr lang="en-US" altLang="zh-CN" i="1" dirty="0" smtClean="0">
                                <a:latin typeface="Cambria Math" panose="02040503050406030204" pitchFamily="18" charset="0"/>
                              </a:rPr>
                            </m:ctrlPr>
                          </m:sSubPr>
                          <m:e>
                            <m:r>
                              <m:rPr>
                                <m:sty m:val="p"/>
                              </m:rPr>
                              <a:rPr lang="en-US" altLang="zh-CN" i="0" dirty="0" smtClean="0">
                                <a:latin typeface="Cambria Math" panose="02040503050406030204" pitchFamily="18" charset="0"/>
                              </a:rPr>
                              <m:t>log</m:t>
                            </m:r>
                          </m:e>
                          <m:sub>
                            <m:r>
                              <a:rPr lang="en-US" altLang="zh-CN" b="0" i="1" dirty="0" smtClean="0">
                                <a:latin typeface="Cambria Math" panose="02040503050406030204" pitchFamily="18" charset="0"/>
                              </a:rPr>
                              <m:t>2</m:t>
                            </m:r>
                          </m:sub>
                        </m:sSub>
                      </m:fName>
                      <m:e>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e>
                    </m:func>
                  </m:oMath>
                </a14:m>
                <a:r>
                  <a:rPr lang="zh-CN" altLang="en-US" dirty="0"/>
                  <a:t>是对排名较高项目的收益赋予更大的权重。</a:t>
                </a:r>
              </a:p>
            </p:txBody>
          </p:sp>
        </mc:Choice>
        <mc:Fallback>
          <p:sp>
            <p:nvSpPr>
              <p:cNvPr id="12" name="文本框 11">
                <a:extLst>
                  <a:ext uri="{FF2B5EF4-FFF2-40B4-BE49-F238E27FC236}">
                    <a16:creationId xmlns:a16="http://schemas.microsoft.com/office/drawing/2014/main" id="{C169032A-9326-58BA-BFC2-A0995E8A7252}"/>
                  </a:ext>
                </a:extLst>
              </p:cNvPr>
              <p:cNvSpPr txBox="1">
                <a:spLocks noRot="1" noChangeAspect="1" noMove="1" noResize="1" noEditPoints="1" noAdjustHandles="1" noChangeArrowheads="1" noChangeShapeType="1" noTextEdit="1"/>
              </p:cNvSpPr>
              <p:nvPr/>
            </p:nvSpPr>
            <p:spPr>
              <a:xfrm>
                <a:off x="669925" y="4753160"/>
                <a:ext cx="10767452" cy="369332"/>
              </a:xfrm>
              <a:prstGeom prst="rect">
                <a:avLst/>
              </a:prstGeom>
              <a:blipFill>
                <a:blip r:embed="rId5"/>
                <a:stretch>
                  <a:fillRect l="-510" t="-10000" b="-26667"/>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9E864061-DC23-25EA-D728-183A9FCB2E52}"/>
              </a:ext>
            </a:extLst>
          </p:cNvPr>
          <p:cNvPicPr>
            <a:picLocks noChangeAspect="1"/>
          </p:cNvPicPr>
          <p:nvPr/>
        </p:nvPicPr>
        <p:blipFill>
          <a:blip r:embed="rId6"/>
          <a:stretch>
            <a:fillRect/>
          </a:stretch>
        </p:blipFill>
        <p:spPr>
          <a:xfrm>
            <a:off x="5151508" y="5509112"/>
            <a:ext cx="1974951" cy="635033"/>
          </a:xfrm>
          <a:prstGeom prst="rect">
            <a:avLst/>
          </a:prstGeom>
        </p:spPr>
      </p:pic>
      <p:sp>
        <p:nvSpPr>
          <p:cNvPr id="16" name="文本框 15">
            <a:extLst>
              <a:ext uri="{FF2B5EF4-FFF2-40B4-BE49-F238E27FC236}">
                <a16:creationId xmlns:a16="http://schemas.microsoft.com/office/drawing/2014/main" id="{85A09D35-9C5A-02BF-B75B-FC5C79E30D57}"/>
              </a:ext>
            </a:extLst>
          </p:cNvPr>
          <p:cNvSpPr txBox="1"/>
          <p:nvPr/>
        </p:nvSpPr>
        <p:spPr>
          <a:xfrm>
            <a:off x="652146" y="5131136"/>
            <a:ext cx="8930650" cy="369332"/>
          </a:xfrm>
          <a:prstGeom prst="rect">
            <a:avLst/>
          </a:prstGeom>
          <a:noFill/>
        </p:spPr>
        <p:txBody>
          <a:bodyPr wrap="none" rtlCol="0">
            <a:spAutoFit/>
          </a:bodyPr>
          <a:lstStyle/>
          <a:p>
            <a:r>
              <a:rPr lang="zh-CN" altLang="en-US" dirty="0"/>
              <a:t>最后，我们通过与</a:t>
            </a:r>
            <a:r>
              <a:rPr lang="en-US" altLang="zh-CN" dirty="0"/>
              <a:t>Ideal DCG ( IDCG )</a:t>
            </a:r>
            <a:r>
              <a:rPr lang="zh-CN" altLang="en-US" dirty="0"/>
              <a:t>进行比较，对估计的排名列表的</a:t>
            </a:r>
            <a:r>
              <a:rPr lang="en-US" altLang="zh-CN" dirty="0"/>
              <a:t>DCG</a:t>
            </a:r>
            <a:r>
              <a:rPr lang="zh-CN" altLang="en-US" dirty="0"/>
              <a:t>进行归一化</a:t>
            </a:r>
          </a:p>
        </p:txBody>
      </p:sp>
      <p:sp>
        <p:nvSpPr>
          <p:cNvPr id="17" name="文本框 16">
            <a:extLst>
              <a:ext uri="{FF2B5EF4-FFF2-40B4-BE49-F238E27FC236}">
                <a16:creationId xmlns:a16="http://schemas.microsoft.com/office/drawing/2014/main" id="{33ACA651-94AA-0CCF-B8B2-4A623E385554}"/>
              </a:ext>
            </a:extLst>
          </p:cNvPr>
          <p:cNvSpPr txBox="1"/>
          <p:nvPr/>
        </p:nvSpPr>
        <p:spPr>
          <a:xfrm>
            <a:off x="9087359" y="3571444"/>
            <a:ext cx="2630848" cy="1134413"/>
          </a:xfrm>
          <a:prstGeom prst="rect">
            <a:avLst/>
          </a:prstGeom>
          <a:noFill/>
          <a:ln>
            <a:solidFill>
              <a:schemeClr val="accent2"/>
            </a:solidFill>
          </a:ln>
        </p:spPr>
        <p:txBody>
          <a:bodyPr wrap="none" rtlCol="0">
            <a:spAutoFit/>
          </a:bodyPr>
          <a:lstStyle/>
          <a:p>
            <a:pPr>
              <a:lnSpc>
                <a:spcPct val="150000"/>
              </a:lnSpc>
            </a:pPr>
            <a:r>
              <a:rPr lang="en-US" altLang="zh-CN" sz="2400" b="1" dirty="0">
                <a:solidFill>
                  <a:schemeClr val="accent2"/>
                </a:solidFill>
              </a:rPr>
              <a:t>RE</a:t>
            </a:r>
            <a:r>
              <a:rPr lang="zh-CN" altLang="en-US" sz="2400" b="1" dirty="0">
                <a:solidFill>
                  <a:schemeClr val="accent2"/>
                </a:solidFill>
              </a:rPr>
              <a:t>越小越好；</a:t>
            </a:r>
            <a:endParaRPr lang="en-US" altLang="zh-CN" sz="2400" b="1" dirty="0">
              <a:solidFill>
                <a:schemeClr val="accent2"/>
              </a:solidFill>
            </a:endParaRPr>
          </a:p>
          <a:p>
            <a:pPr>
              <a:lnSpc>
                <a:spcPct val="150000"/>
              </a:lnSpc>
            </a:pPr>
            <a:r>
              <a:rPr lang="en-US" altLang="zh-CN" sz="2400" b="1" dirty="0">
                <a:solidFill>
                  <a:schemeClr val="accent2"/>
                </a:solidFill>
              </a:rPr>
              <a:t>NDCG</a:t>
            </a:r>
            <a:r>
              <a:rPr lang="zh-CN" altLang="en-US" sz="2400" b="1" dirty="0">
                <a:solidFill>
                  <a:schemeClr val="accent2"/>
                </a:solidFill>
              </a:rPr>
              <a:t>越大越好。</a:t>
            </a:r>
          </a:p>
        </p:txBody>
      </p:sp>
    </p:spTree>
    <p:extLst>
      <p:ext uri="{BB962C8B-B14F-4D97-AF65-F5344CB8AC3E}">
        <p14:creationId xmlns:p14="http://schemas.microsoft.com/office/powerpoint/2010/main" val="29425305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E530E1-FF7D-B21F-60C8-F1687D400AC9}"/>
              </a:ext>
            </a:extLst>
          </p:cNvPr>
          <p:cNvSpPr>
            <a:spLocks noGrp="1"/>
          </p:cNvSpPr>
          <p:nvPr>
            <p:ph type="title"/>
          </p:nvPr>
        </p:nvSpPr>
        <p:spPr/>
        <p:txBody>
          <a:bodyPr/>
          <a:lstStyle/>
          <a:p>
            <a:r>
              <a:rPr lang="zh-CN" altLang="en-US" dirty="0"/>
              <a:t>实验评估</a:t>
            </a:r>
          </a:p>
        </p:txBody>
      </p:sp>
      <p:sp>
        <p:nvSpPr>
          <p:cNvPr id="3" name="灯片编号占位符 2">
            <a:extLst>
              <a:ext uri="{FF2B5EF4-FFF2-40B4-BE49-F238E27FC236}">
                <a16:creationId xmlns:a16="http://schemas.microsoft.com/office/drawing/2014/main" id="{B126763F-6F98-47EA-A1BC-01E14C5BBE83}"/>
              </a:ext>
            </a:extLst>
          </p:cNvPr>
          <p:cNvSpPr>
            <a:spLocks noGrp="1"/>
          </p:cNvSpPr>
          <p:nvPr>
            <p:ph type="sldNum" sz="quarter" idx="12"/>
          </p:nvPr>
        </p:nvSpPr>
        <p:spPr/>
        <p:txBody>
          <a:bodyPr/>
          <a:lstStyle/>
          <a:p>
            <a:fld id="{5DD3DB80-B894-403A-B48E-6FDC1A72010E}" type="slidenum">
              <a:rPr lang="zh-CN" altLang="en-US" smtClean="0"/>
              <a:t>25</a:t>
            </a:fld>
            <a:endParaRPr lang="zh-CN" altLang="en-US"/>
          </a:p>
        </p:txBody>
      </p:sp>
      <p:pic>
        <p:nvPicPr>
          <p:cNvPr id="5" name="图片 4">
            <a:extLst>
              <a:ext uri="{FF2B5EF4-FFF2-40B4-BE49-F238E27FC236}">
                <a16:creationId xmlns:a16="http://schemas.microsoft.com/office/drawing/2014/main" id="{54EDC226-238F-2297-9AB5-AFA9933D05A6}"/>
              </a:ext>
            </a:extLst>
          </p:cNvPr>
          <p:cNvPicPr>
            <a:picLocks noChangeAspect="1"/>
          </p:cNvPicPr>
          <p:nvPr/>
        </p:nvPicPr>
        <p:blipFill>
          <a:blip r:embed="rId2"/>
          <a:stretch>
            <a:fillRect/>
          </a:stretch>
        </p:blipFill>
        <p:spPr>
          <a:xfrm>
            <a:off x="1121163" y="1667590"/>
            <a:ext cx="9948085" cy="3522819"/>
          </a:xfrm>
          <a:prstGeom prst="rect">
            <a:avLst/>
          </a:prstGeom>
        </p:spPr>
      </p:pic>
      <p:sp>
        <p:nvSpPr>
          <p:cNvPr id="6" name="矩形 5">
            <a:extLst>
              <a:ext uri="{FF2B5EF4-FFF2-40B4-BE49-F238E27FC236}">
                <a16:creationId xmlns:a16="http://schemas.microsoft.com/office/drawing/2014/main" id="{CB9F4D30-ADDA-4905-5CEF-E2048A4468CC}"/>
              </a:ext>
            </a:extLst>
          </p:cNvPr>
          <p:cNvSpPr/>
          <p:nvPr/>
        </p:nvSpPr>
        <p:spPr>
          <a:xfrm>
            <a:off x="3394588" y="1785508"/>
            <a:ext cx="416859" cy="141194"/>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709D556-ACD1-F013-EA04-241A0B302339}"/>
              </a:ext>
            </a:extLst>
          </p:cNvPr>
          <p:cNvSpPr/>
          <p:nvPr/>
        </p:nvSpPr>
        <p:spPr>
          <a:xfrm>
            <a:off x="6682394" y="1785508"/>
            <a:ext cx="490818" cy="215153"/>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9F9BC93-6CEB-6EA0-D5CD-77183A1CF44B}"/>
              </a:ext>
            </a:extLst>
          </p:cNvPr>
          <p:cNvSpPr/>
          <p:nvPr/>
        </p:nvSpPr>
        <p:spPr>
          <a:xfrm>
            <a:off x="10044159" y="1785507"/>
            <a:ext cx="490818" cy="215153"/>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0E10609-6953-A281-2313-303B0AAC359C}"/>
              </a:ext>
            </a:extLst>
          </p:cNvPr>
          <p:cNvSpPr txBox="1"/>
          <p:nvPr/>
        </p:nvSpPr>
        <p:spPr>
          <a:xfrm>
            <a:off x="1275043" y="5491319"/>
            <a:ext cx="6211957" cy="369332"/>
          </a:xfrm>
          <a:prstGeom prst="rect">
            <a:avLst/>
          </a:prstGeom>
          <a:noFill/>
        </p:spPr>
        <p:txBody>
          <a:bodyPr wrap="none" rtlCol="0">
            <a:spAutoFit/>
          </a:bodyPr>
          <a:lstStyle/>
          <a:p>
            <a:r>
              <a:rPr lang="zh-CN" altLang="en-US" dirty="0">
                <a:solidFill>
                  <a:schemeClr val="accent2"/>
                </a:solidFill>
              </a:rPr>
              <a:t>用户数量的影响（</a:t>
            </a:r>
            <a:r>
              <a:rPr lang="en-US" altLang="zh-CN" dirty="0">
                <a:solidFill>
                  <a:schemeClr val="accent2"/>
                </a:solidFill>
              </a:rPr>
              <a:t>a</a:t>
            </a:r>
            <a:r>
              <a:rPr lang="zh-CN" altLang="en-US" dirty="0">
                <a:solidFill>
                  <a:schemeClr val="accent2"/>
                </a:solidFill>
              </a:rPr>
              <a:t>）和（</a:t>
            </a:r>
            <a:r>
              <a:rPr lang="en-US" altLang="zh-CN" dirty="0">
                <a:solidFill>
                  <a:schemeClr val="accent2"/>
                </a:solidFill>
              </a:rPr>
              <a:t>b</a:t>
            </a:r>
            <a:r>
              <a:rPr lang="zh-CN" altLang="en-US" dirty="0">
                <a:solidFill>
                  <a:schemeClr val="accent2"/>
                </a:solidFill>
              </a:rPr>
              <a:t>）：用户数量越大，效果越好。</a:t>
            </a:r>
            <a:endParaRPr lang="en-US" altLang="zh-CN" dirty="0">
              <a:solidFill>
                <a:schemeClr val="accent2"/>
              </a:solidFill>
            </a:endParaRPr>
          </a:p>
        </p:txBody>
      </p:sp>
      <p:sp>
        <p:nvSpPr>
          <p:cNvPr id="9" name="文本框 8">
            <a:extLst>
              <a:ext uri="{FF2B5EF4-FFF2-40B4-BE49-F238E27FC236}">
                <a16:creationId xmlns:a16="http://schemas.microsoft.com/office/drawing/2014/main" id="{FC8B9496-5E67-2C5D-7559-78A5FF2E791B}"/>
              </a:ext>
            </a:extLst>
          </p:cNvPr>
          <p:cNvSpPr txBox="1"/>
          <p:nvPr/>
        </p:nvSpPr>
        <p:spPr>
          <a:xfrm>
            <a:off x="2776368" y="1182015"/>
            <a:ext cx="7289175" cy="369332"/>
          </a:xfrm>
          <a:prstGeom prst="rect">
            <a:avLst/>
          </a:prstGeom>
          <a:noFill/>
          <a:ln>
            <a:solidFill>
              <a:schemeClr val="tx1"/>
            </a:solidFill>
          </a:ln>
        </p:spPr>
        <p:txBody>
          <a:bodyPr wrap="none" rtlCol="0">
            <a:spAutoFit/>
          </a:bodyPr>
          <a:lstStyle/>
          <a:p>
            <a:r>
              <a:rPr lang="zh-CN" altLang="en-US" b="1" dirty="0"/>
              <a:t>正态分布的均值是</a:t>
            </a:r>
            <a:r>
              <a:rPr lang="en-US" altLang="zh-CN" b="1" dirty="0"/>
              <a:t>500</a:t>
            </a:r>
            <a:r>
              <a:rPr lang="zh-CN" altLang="en-US" b="1" dirty="0"/>
              <a:t>，项目</a:t>
            </a:r>
            <a:r>
              <a:rPr lang="en-US" altLang="zh-CN" b="1" dirty="0"/>
              <a:t>486</a:t>
            </a:r>
            <a:r>
              <a:rPr lang="zh-CN" altLang="en-US" b="1" dirty="0"/>
              <a:t>至</a:t>
            </a:r>
            <a:r>
              <a:rPr lang="en-US" altLang="zh-CN" b="1" dirty="0"/>
              <a:t>515</a:t>
            </a:r>
            <a:r>
              <a:rPr lang="zh-CN" altLang="en-US" b="1" dirty="0"/>
              <a:t>是真正的</a:t>
            </a:r>
            <a:r>
              <a:rPr lang="en-US" altLang="zh-CN" b="1" dirty="0"/>
              <a:t>top-30 heavy hitters</a:t>
            </a:r>
            <a:endParaRPr lang="zh-CN" altLang="en-US" b="1" dirty="0"/>
          </a:p>
        </p:txBody>
      </p:sp>
    </p:spTree>
    <p:extLst>
      <p:ext uri="{BB962C8B-B14F-4D97-AF65-F5344CB8AC3E}">
        <p14:creationId xmlns:p14="http://schemas.microsoft.com/office/powerpoint/2010/main" val="116272074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A106F5-035D-10D6-CB78-2674EF1CC3D7}"/>
              </a:ext>
            </a:extLst>
          </p:cNvPr>
          <p:cNvSpPr>
            <a:spLocks noGrp="1"/>
          </p:cNvSpPr>
          <p:nvPr>
            <p:ph type="title"/>
          </p:nvPr>
        </p:nvSpPr>
        <p:spPr/>
        <p:txBody>
          <a:bodyPr/>
          <a:lstStyle/>
          <a:p>
            <a:r>
              <a:rPr lang="zh-CN" altLang="en-US" dirty="0"/>
              <a:t>实验评估</a:t>
            </a:r>
          </a:p>
        </p:txBody>
      </p:sp>
      <p:sp>
        <p:nvSpPr>
          <p:cNvPr id="3" name="灯片编号占位符 2">
            <a:extLst>
              <a:ext uri="{FF2B5EF4-FFF2-40B4-BE49-F238E27FC236}">
                <a16:creationId xmlns:a16="http://schemas.microsoft.com/office/drawing/2014/main" id="{6FC4BFD1-DC01-87D9-A836-CB83A2E4BF44}"/>
              </a:ext>
            </a:extLst>
          </p:cNvPr>
          <p:cNvSpPr>
            <a:spLocks noGrp="1"/>
          </p:cNvSpPr>
          <p:nvPr>
            <p:ph type="sldNum" sz="quarter" idx="12"/>
          </p:nvPr>
        </p:nvSpPr>
        <p:spPr/>
        <p:txBody>
          <a:bodyPr/>
          <a:lstStyle/>
          <a:p>
            <a:fld id="{5DD3DB80-B894-403A-B48E-6FDC1A72010E}" type="slidenum">
              <a:rPr lang="zh-CN" altLang="en-US" smtClean="0"/>
              <a:t>26</a:t>
            </a:fld>
            <a:endParaRPr lang="zh-CN" altLang="en-US"/>
          </a:p>
        </p:txBody>
      </p:sp>
      <p:pic>
        <p:nvPicPr>
          <p:cNvPr id="5" name="图片 4">
            <a:extLst>
              <a:ext uri="{FF2B5EF4-FFF2-40B4-BE49-F238E27FC236}">
                <a16:creationId xmlns:a16="http://schemas.microsoft.com/office/drawing/2014/main" id="{C68A9493-275F-E40E-F16F-1086A47F37EB}"/>
              </a:ext>
            </a:extLst>
          </p:cNvPr>
          <p:cNvPicPr>
            <a:picLocks noChangeAspect="1"/>
          </p:cNvPicPr>
          <p:nvPr/>
        </p:nvPicPr>
        <p:blipFill>
          <a:blip r:embed="rId2"/>
          <a:stretch>
            <a:fillRect/>
          </a:stretch>
        </p:blipFill>
        <p:spPr>
          <a:xfrm>
            <a:off x="1305923" y="1620733"/>
            <a:ext cx="9162613" cy="3397144"/>
          </a:xfrm>
          <a:prstGeom prst="rect">
            <a:avLst/>
          </a:prstGeom>
        </p:spPr>
      </p:pic>
      <p:sp>
        <p:nvSpPr>
          <p:cNvPr id="8" name="文本框 7">
            <a:extLst>
              <a:ext uri="{FF2B5EF4-FFF2-40B4-BE49-F238E27FC236}">
                <a16:creationId xmlns:a16="http://schemas.microsoft.com/office/drawing/2014/main" id="{A0A6411B-8616-8CEB-D3C9-7FC208A3067F}"/>
              </a:ext>
            </a:extLst>
          </p:cNvPr>
          <p:cNvSpPr txBox="1"/>
          <p:nvPr/>
        </p:nvSpPr>
        <p:spPr>
          <a:xfrm>
            <a:off x="2849096" y="1168202"/>
            <a:ext cx="7041216" cy="369332"/>
          </a:xfrm>
          <a:prstGeom prst="rect">
            <a:avLst/>
          </a:prstGeom>
          <a:noFill/>
          <a:ln>
            <a:solidFill>
              <a:schemeClr val="tx1"/>
            </a:solidFill>
          </a:ln>
        </p:spPr>
        <p:txBody>
          <a:bodyPr wrap="square">
            <a:spAutoFit/>
          </a:bodyPr>
          <a:lstStyle/>
          <a:p>
            <a:r>
              <a:rPr lang="zh-CN" altLang="en-US" b="1" dirty="0"/>
              <a:t>偏度（</a:t>
            </a:r>
            <a:r>
              <a:rPr lang="en-US" altLang="zh-CN" b="1" dirty="0"/>
              <a:t>skewness</a:t>
            </a:r>
            <a:r>
              <a:rPr lang="zh-CN" altLang="en-US" b="1" dirty="0"/>
              <a:t>）影响</a:t>
            </a:r>
            <a:r>
              <a:rPr lang="en-US" altLang="zh-CN" b="1" dirty="0"/>
              <a:t>heavy hitters</a:t>
            </a:r>
            <a:r>
              <a:rPr lang="zh-CN" altLang="en-US" b="1" dirty="0"/>
              <a:t>和其他项目之间的频率差异</a:t>
            </a:r>
          </a:p>
        </p:txBody>
      </p:sp>
      <p:sp>
        <p:nvSpPr>
          <p:cNvPr id="9" name="文本框 8">
            <a:extLst>
              <a:ext uri="{FF2B5EF4-FFF2-40B4-BE49-F238E27FC236}">
                <a16:creationId xmlns:a16="http://schemas.microsoft.com/office/drawing/2014/main" id="{0E67CE40-5BD2-468E-C1D7-C34085B5BC89}"/>
              </a:ext>
            </a:extLst>
          </p:cNvPr>
          <p:cNvSpPr txBox="1"/>
          <p:nvPr/>
        </p:nvSpPr>
        <p:spPr>
          <a:xfrm>
            <a:off x="394260" y="5101076"/>
            <a:ext cx="6686446" cy="369332"/>
          </a:xfrm>
          <a:prstGeom prst="rect">
            <a:avLst/>
          </a:prstGeom>
          <a:noFill/>
        </p:spPr>
        <p:txBody>
          <a:bodyPr wrap="none" rtlCol="0">
            <a:spAutoFit/>
          </a:bodyPr>
          <a:lstStyle/>
          <a:p>
            <a:r>
              <a:rPr lang="zh-CN" altLang="en-US" dirty="0">
                <a:solidFill>
                  <a:schemeClr val="accent2"/>
                </a:solidFill>
              </a:rPr>
              <a:t>结论：较高的偏度更容易找到正确的结果（与</a:t>
            </a:r>
            <a:r>
              <a:rPr lang="en-US" altLang="zh-CN" dirty="0">
                <a:solidFill>
                  <a:schemeClr val="accent2"/>
                </a:solidFill>
              </a:rPr>
              <a:t>4(b)</a:t>
            </a:r>
            <a:r>
              <a:rPr lang="zh-CN" altLang="en-US" dirty="0">
                <a:solidFill>
                  <a:schemeClr val="accent2"/>
                </a:solidFill>
              </a:rPr>
              <a:t>和</a:t>
            </a:r>
            <a:r>
              <a:rPr lang="en-US" altLang="zh-CN" dirty="0">
                <a:solidFill>
                  <a:schemeClr val="accent2"/>
                </a:solidFill>
              </a:rPr>
              <a:t>4(c)</a:t>
            </a:r>
            <a:r>
              <a:rPr lang="zh-CN" altLang="en-US" dirty="0">
                <a:solidFill>
                  <a:schemeClr val="accent2"/>
                </a:solidFill>
              </a:rPr>
              <a:t>相比）</a:t>
            </a:r>
          </a:p>
        </p:txBody>
      </p:sp>
      <p:sp>
        <p:nvSpPr>
          <p:cNvPr id="10" name="文本框 9">
            <a:extLst>
              <a:ext uri="{FF2B5EF4-FFF2-40B4-BE49-F238E27FC236}">
                <a16:creationId xmlns:a16="http://schemas.microsoft.com/office/drawing/2014/main" id="{D25A7DB3-48E4-733A-DD8C-A5C03A074559}"/>
              </a:ext>
            </a:extLst>
          </p:cNvPr>
          <p:cNvSpPr txBox="1"/>
          <p:nvPr/>
        </p:nvSpPr>
        <p:spPr>
          <a:xfrm>
            <a:off x="394260" y="5533436"/>
            <a:ext cx="11029669" cy="646331"/>
          </a:xfrm>
          <a:prstGeom prst="rect">
            <a:avLst/>
          </a:prstGeom>
          <a:noFill/>
        </p:spPr>
        <p:txBody>
          <a:bodyPr wrap="square" rtlCol="0">
            <a:spAutoFit/>
          </a:bodyPr>
          <a:lstStyle/>
          <a:p>
            <a:r>
              <a:rPr lang="zh-CN" altLang="en-US" dirty="0"/>
              <a:t>原因：</a:t>
            </a:r>
            <a:r>
              <a:rPr lang="zh-CN" altLang="en-US" b="0" i="0" dirty="0">
                <a:solidFill>
                  <a:srgbClr val="000000"/>
                </a:solidFill>
                <a:effectLst/>
                <a:latin typeface="PingFang SC"/>
              </a:rPr>
              <a:t>由于偏斜，</a:t>
            </a:r>
            <a:r>
              <a:rPr lang="en-US" altLang="zh-CN" b="0" i="0" dirty="0">
                <a:solidFill>
                  <a:srgbClr val="000000"/>
                </a:solidFill>
                <a:effectLst/>
                <a:latin typeface="PingFang SC"/>
              </a:rPr>
              <a:t>LDPMiner</a:t>
            </a:r>
            <a:r>
              <a:rPr lang="zh-CN" altLang="en-US" b="0" i="0" dirty="0">
                <a:solidFill>
                  <a:srgbClr val="000000"/>
                </a:solidFill>
                <a:effectLst/>
                <a:latin typeface="PingFang SC"/>
              </a:rPr>
              <a:t>的第一阶段能够准确地捕捉到真正的</a:t>
            </a:r>
            <a:r>
              <a:rPr lang="en-US" altLang="zh-CN" b="0" i="0" dirty="0">
                <a:solidFill>
                  <a:srgbClr val="000000"/>
                </a:solidFill>
                <a:effectLst/>
                <a:latin typeface="PingFang SC"/>
              </a:rPr>
              <a:t>top HH</a:t>
            </a:r>
            <a:r>
              <a:rPr lang="zh-CN" altLang="en-US" b="0" i="0" dirty="0">
                <a:solidFill>
                  <a:srgbClr val="000000"/>
                </a:solidFill>
                <a:effectLst/>
                <a:latin typeface="PingFang SC"/>
              </a:rPr>
              <a:t>，这意味着在第二阶段，用于非重量级击手的隐私预算更少。</a:t>
            </a:r>
            <a:endParaRPr lang="zh-CN" altLang="en-US" dirty="0"/>
          </a:p>
        </p:txBody>
      </p:sp>
      <p:sp>
        <p:nvSpPr>
          <p:cNvPr id="11" name="文本框 10">
            <a:extLst>
              <a:ext uri="{FF2B5EF4-FFF2-40B4-BE49-F238E27FC236}">
                <a16:creationId xmlns:a16="http://schemas.microsoft.com/office/drawing/2014/main" id="{15EB45A6-7F78-60C3-1C37-94568C30146C}"/>
              </a:ext>
            </a:extLst>
          </p:cNvPr>
          <p:cNvSpPr txBox="1"/>
          <p:nvPr/>
        </p:nvSpPr>
        <p:spPr>
          <a:xfrm>
            <a:off x="10468536" y="2206057"/>
            <a:ext cx="1230405" cy="1704954"/>
          </a:xfrm>
          <a:prstGeom prst="rect">
            <a:avLst/>
          </a:prstGeom>
          <a:noFill/>
        </p:spPr>
        <p:txBody>
          <a:bodyPr wrap="square" rtlCol="0">
            <a:spAutoFit/>
          </a:bodyPr>
          <a:lstStyle/>
          <a:p>
            <a:pPr>
              <a:lnSpc>
                <a:spcPct val="150000"/>
              </a:lnSpc>
            </a:pPr>
            <a:r>
              <a:rPr lang="zh-CN" altLang="en-US" dirty="0"/>
              <a:t>不同隐私预算划分策略的结果</a:t>
            </a:r>
          </a:p>
        </p:txBody>
      </p:sp>
    </p:spTree>
    <p:extLst>
      <p:ext uri="{BB962C8B-B14F-4D97-AF65-F5344CB8AC3E}">
        <p14:creationId xmlns:p14="http://schemas.microsoft.com/office/powerpoint/2010/main" val="152358213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2FA63-E615-36B0-6E44-56DEF9C7F8D4}"/>
              </a:ext>
            </a:extLst>
          </p:cNvPr>
          <p:cNvSpPr>
            <a:spLocks noGrp="1"/>
          </p:cNvSpPr>
          <p:nvPr>
            <p:ph type="title"/>
          </p:nvPr>
        </p:nvSpPr>
        <p:spPr>
          <a:xfrm>
            <a:off x="670718" y="-98435"/>
            <a:ext cx="10850563" cy="1028700"/>
          </a:xfrm>
        </p:spPr>
        <p:txBody>
          <a:bodyPr/>
          <a:lstStyle/>
          <a:p>
            <a:r>
              <a:rPr lang="zh-CN" altLang="en-US" dirty="0"/>
              <a:t>参数影响</a:t>
            </a:r>
          </a:p>
        </p:txBody>
      </p:sp>
      <p:sp>
        <p:nvSpPr>
          <p:cNvPr id="3" name="灯片编号占位符 2">
            <a:extLst>
              <a:ext uri="{FF2B5EF4-FFF2-40B4-BE49-F238E27FC236}">
                <a16:creationId xmlns:a16="http://schemas.microsoft.com/office/drawing/2014/main" id="{7F4978A1-3CF4-0FC9-A5A3-734158428EE9}"/>
              </a:ext>
            </a:extLst>
          </p:cNvPr>
          <p:cNvSpPr>
            <a:spLocks noGrp="1"/>
          </p:cNvSpPr>
          <p:nvPr>
            <p:ph type="sldNum" sz="quarter" idx="12"/>
          </p:nvPr>
        </p:nvSpPr>
        <p:spPr/>
        <p:txBody>
          <a:bodyPr/>
          <a:lstStyle/>
          <a:p>
            <a:fld id="{5DD3DB80-B894-403A-B48E-6FDC1A72010E}" type="slidenum">
              <a:rPr lang="zh-CN" altLang="en-US" smtClean="0"/>
              <a:t>27</a:t>
            </a:fld>
            <a:endParaRPr lang="zh-CN" altLang="en-US"/>
          </a:p>
        </p:txBody>
      </p:sp>
      <p:pic>
        <p:nvPicPr>
          <p:cNvPr id="7" name="图片 6">
            <a:extLst>
              <a:ext uri="{FF2B5EF4-FFF2-40B4-BE49-F238E27FC236}">
                <a16:creationId xmlns:a16="http://schemas.microsoft.com/office/drawing/2014/main" id="{E30A9704-314E-1BEF-09DC-E114C35E0BCE}"/>
              </a:ext>
            </a:extLst>
          </p:cNvPr>
          <p:cNvPicPr>
            <a:picLocks noChangeAspect="1"/>
          </p:cNvPicPr>
          <p:nvPr/>
        </p:nvPicPr>
        <p:blipFill>
          <a:blip r:embed="rId2"/>
          <a:stretch>
            <a:fillRect/>
          </a:stretch>
        </p:blipFill>
        <p:spPr>
          <a:xfrm>
            <a:off x="430208" y="1297393"/>
            <a:ext cx="5062916" cy="2817315"/>
          </a:xfrm>
          <a:prstGeom prst="rect">
            <a:avLst/>
          </a:prstGeom>
        </p:spPr>
      </p:pic>
      <p:pic>
        <p:nvPicPr>
          <p:cNvPr id="9" name="图片 8">
            <a:extLst>
              <a:ext uri="{FF2B5EF4-FFF2-40B4-BE49-F238E27FC236}">
                <a16:creationId xmlns:a16="http://schemas.microsoft.com/office/drawing/2014/main" id="{EF350E50-F948-0647-9F59-0E480DF0362E}"/>
              </a:ext>
            </a:extLst>
          </p:cNvPr>
          <p:cNvPicPr>
            <a:picLocks noChangeAspect="1"/>
          </p:cNvPicPr>
          <p:nvPr/>
        </p:nvPicPr>
        <p:blipFill>
          <a:blip r:embed="rId3"/>
          <a:stretch>
            <a:fillRect/>
          </a:stretch>
        </p:blipFill>
        <p:spPr>
          <a:xfrm>
            <a:off x="5885138" y="1297393"/>
            <a:ext cx="5363328" cy="3091873"/>
          </a:xfrm>
          <a:prstGeom prst="rect">
            <a:avLst/>
          </a:prstGeom>
        </p:spPr>
      </p:pic>
      <p:sp>
        <p:nvSpPr>
          <p:cNvPr id="4" name="文本框 3">
            <a:extLst>
              <a:ext uri="{FF2B5EF4-FFF2-40B4-BE49-F238E27FC236}">
                <a16:creationId xmlns:a16="http://schemas.microsoft.com/office/drawing/2014/main" id="{87355493-48B5-8002-1870-AA9BBA8143DE}"/>
              </a:ext>
            </a:extLst>
          </p:cNvPr>
          <p:cNvSpPr txBox="1"/>
          <p:nvPr/>
        </p:nvSpPr>
        <p:spPr>
          <a:xfrm>
            <a:off x="614381" y="4383401"/>
            <a:ext cx="11106289" cy="1704954"/>
          </a:xfrm>
          <a:prstGeom prst="rect">
            <a:avLst/>
          </a:prstGeom>
          <a:noFill/>
        </p:spPr>
        <p:txBody>
          <a:bodyPr wrap="square" rtlCol="0">
            <a:spAutoFit/>
          </a:bodyPr>
          <a:lstStyle/>
          <a:p>
            <a:pPr>
              <a:lnSpc>
                <a:spcPct val="150000"/>
              </a:lnSpc>
            </a:pPr>
            <a:r>
              <a:rPr lang="zh-CN" altLang="en-US" dirty="0">
                <a:solidFill>
                  <a:schemeClr val="accent2"/>
                </a:solidFill>
              </a:rPr>
              <a:t>结论：隐私预算越大，相对误差就越小。</a:t>
            </a:r>
            <a:r>
              <a:rPr lang="zh-CN" altLang="en-US" dirty="0"/>
              <a:t>并且</a:t>
            </a:r>
            <a:r>
              <a:rPr lang="en-US" altLang="zh-CN" dirty="0"/>
              <a:t>LDP-Miner</a:t>
            </a:r>
            <a:r>
              <a:rPr lang="zh-CN" altLang="en-US" dirty="0"/>
              <a:t>方法总是优于</a:t>
            </a:r>
            <a:r>
              <a:rPr lang="en-US" altLang="zh-CN" dirty="0"/>
              <a:t>Sampling RAPPOR </a:t>
            </a:r>
            <a:r>
              <a:rPr lang="zh-CN" altLang="en-US" dirty="0"/>
              <a:t>和</a:t>
            </a:r>
            <a:r>
              <a:rPr lang="en-US" altLang="zh-CN" dirty="0"/>
              <a:t>Sampling SH.</a:t>
            </a:r>
          </a:p>
          <a:p>
            <a:pPr>
              <a:lnSpc>
                <a:spcPct val="150000"/>
              </a:lnSpc>
            </a:pPr>
            <a:r>
              <a:rPr lang="zh-CN" altLang="en-US" dirty="0"/>
              <a:t>对大多数隐私预算，单阶段方法的相对误差都几乎是</a:t>
            </a:r>
            <a:r>
              <a:rPr lang="en-US" altLang="zh-CN" dirty="0"/>
              <a:t>LDP-Miner</a:t>
            </a:r>
            <a:r>
              <a:rPr lang="zh-CN" altLang="en-US" dirty="0"/>
              <a:t>的</a:t>
            </a:r>
            <a:r>
              <a:rPr lang="zh-CN" altLang="en-US" dirty="0">
                <a:solidFill>
                  <a:schemeClr val="accent2"/>
                </a:solidFill>
              </a:rPr>
              <a:t>两倍</a:t>
            </a:r>
            <a:r>
              <a:rPr lang="zh-CN" altLang="en-US" dirty="0"/>
              <a:t>。</a:t>
            </a:r>
            <a:endParaRPr lang="en-US" altLang="zh-CN" dirty="0"/>
          </a:p>
          <a:p>
            <a:pPr>
              <a:lnSpc>
                <a:spcPct val="150000"/>
              </a:lnSpc>
            </a:pPr>
            <a:r>
              <a:rPr lang="zh-CN" altLang="en-US" dirty="0">
                <a:solidFill>
                  <a:schemeClr val="accent2"/>
                </a:solidFill>
              </a:rPr>
              <a:t>在</a:t>
            </a:r>
            <a:r>
              <a:rPr lang="en-US" altLang="zh-CN" dirty="0">
                <a:solidFill>
                  <a:schemeClr val="accent2"/>
                </a:solidFill>
              </a:rPr>
              <a:t>LDPMiner</a:t>
            </a:r>
            <a:r>
              <a:rPr lang="zh-CN" altLang="en-US" dirty="0">
                <a:solidFill>
                  <a:schemeClr val="accent2"/>
                </a:solidFill>
              </a:rPr>
              <a:t>的第二阶段使用</a:t>
            </a:r>
            <a:r>
              <a:rPr lang="en-US" altLang="zh-CN" dirty="0">
                <a:solidFill>
                  <a:schemeClr val="accent2"/>
                </a:solidFill>
              </a:rPr>
              <a:t>RAPPOR</a:t>
            </a:r>
            <a:r>
              <a:rPr lang="zh-CN" altLang="en-US" dirty="0">
                <a:solidFill>
                  <a:schemeClr val="accent2"/>
                </a:solidFill>
              </a:rPr>
              <a:t>而不是</a:t>
            </a:r>
            <a:r>
              <a:rPr lang="en-US" altLang="zh-CN" dirty="0">
                <a:solidFill>
                  <a:schemeClr val="accent2"/>
                </a:solidFill>
              </a:rPr>
              <a:t>SH</a:t>
            </a:r>
            <a:r>
              <a:rPr lang="zh-CN" altLang="en-US" dirty="0">
                <a:solidFill>
                  <a:schemeClr val="accent2"/>
                </a:solidFill>
              </a:rPr>
              <a:t>时，</a:t>
            </a:r>
            <a:r>
              <a:rPr lang="en-US" altLang="zh-CN" dirty="0">
                <a:solidFill>
                  <a:schemeClr val="accent2"/>
                </a:solidFill>
              </a:rPr>
              <a:t>LDPMiner-RAPPOR</a:t>
            </a:r>
            <a:r>
              <a:rPr lang="zh-CN" altLang="en-US" dirty="0">
                <a:solidFill>
                  <a:schemeClr val="accent2"/>
                </a:solidFill>
              </a:rPr>
              <a:t>始终优于</a:t>
            </a:r>
            <a:r>
              <a:rPr lang="en-US" altLang="zh-CN" dirty="0">
                <a:solidFill>
                  <a:schemeClr val="accent2"/>
                </a:solidFill>
              </a:rPr>
              <a:t>LDPMiner-SH</a:t>
            </a:r>
            <a:r>
              <a:rPr lang="zh-CN" altLang="en-US" dirty="0">
                <a:solidFill>
                  <a:schemeClr val="accent2"/>
                </a:solidFill>
              </a:rPr>
              <a:t>，这表明了通过容忍多一点额外通信成本所带来的效用增益。</a:t>
            </a:r>
          </a:p>
        </p:txBody>
      </p:sp>
    </p:spTree>
    <p:extLst>
      <p:ext uri="{BB962C8B-B14F-4D97-AF65-F5344CB8AC3E}">
        <p14:creationId xmlns:p14="http://schemas.microsoft.com/office/powerpoint/2010/main" val="31100560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BDC11-595C-188B-6115-AFD204F8BB1E}"/>
              </a:ext>
            </a:extLst>
          </p:cNvPr>
          <p:cNvSpPr>
            <a:spLocks noGrp="1"/>
          </p:cNvSpPr>
          <p:nvPr>
            <p:ph type="title"/>
          </p:nvPr>
        </p:nvSpPr>
        <p:spPr/>
        <p:txBody>
          <a:bodyPr/>
          <a:lstStyle/>
          <a:p>
            <a:r>
              <a:rPr lang="zh-CN" altLang="en-US" dirty="0"/>
              <a:t>参数影响</a:t>
            </a:r>
          </a:p>
        </p:txBody>
      </p:sp>
      <p:sp>
        <p:nvSpPr>
          <p:cNvPr id="3" name="灯片编号占位符 2">
            <a:extLst>
              <a:ext uri="{FF2B5EF4-FFF2-40B4-BE49-F238E27FC236}">
                <a16:creationId xmlns:a16="http://schemas.microsoft.com/office/drawing/2014/main" id="{EA085105-3AEE-87B6-F136-70E8BF871A28}"/>
              </a:ext>
            </a:extLst>
          </p:cNvPr>
          <p:cNvSpPr>
            <a:spLocks noGrp="1"/>
          </p:cNvSpPr>
          <p:nvPr>
            <p:ph type="sldNum" sz="quarter" idx="12"/>
          </p:nvPr>
        </p:nvSpPr>
        <p:spPr/>
        <p:txBody>
          <a:bodyPr/>
          <a:lstStyle/>
          <a:p>
            <a:fld id="{5DD3DB80-B894-403A-B48E-6FDC1A72010E}" type="slidenum">
              <a:rPr lang="zh-CN" altLang="en-US" smtClean="0"/>
              <a:t>28</a:t>
            </a:fld>
            <a:endParaRPr lang="zh-CN" altLang="en-US"/>
          </a:p>
        </p:txBody>
      </p:sp>
      <p:pic>
        <p:nvPicPr>
          <p:cNvPr id="5" name="图片 4">
            <a:extLst>
              <a:ext uri="{FF2B5EF4-FFF2-40B4-BE49-F238E27FC236}">
                <a16:creationId xmlns:a16="http://schemas.microsoft.com/office/drawing/2014/main" id="{6DDF87FF-61D0-C3E4-B384-3BD0F13EB285}"/>
              </a:ext>
            </a:extLst>
          </p:cNvPr>
          <p:cNvPicPr>
            <a:picLocks noChangeAspect="1"/>
          </p:cNvPicPr>
          <p:nvPr/>
        </p:nvPicPr>
        <p:blipFill>
          <a:blip r:embed="rId2"/>
          <a:stretch>
            <a:fillRect/>
          </a:stretch>
        </p:blipFill>
        <p:spPr>
          <a:xfrm>
            <a:off x="669925" y="1211450"/>
            <a:ext cx="5353325" cy="3048157"/>
          </a:xfrm>
          <a:prstGeom prst="rect">
            <a:avLst/>
          </a:prstGeom>
        </p:spPr>
      </p:pic>
      <p:pic>
        <p:nvPicPr>
          <p:cNvPr id="7" name="图片 6">
            <a:extLst>
              <a:ext uri="{FF2B5EF4-FFF2-40B4-BE49-F238E27FC236}">
                <a16:creationId xmlns:a16="http://schemas.microsoft.com/office/drawing/2014/main" id="{768B1045-E518-F92C-76DE-CF10EF10F52F}"/>
              </a:ext>
            </a:extLst>
          </p:cNvPr>
          <p:cNvPicPr>
            <a:picLocks noChangeAspect="1"/>
          </p:cNvPicPr>
          <p:nvPr/>
        </p:nvPicPr>
        <p:blipFill>
          <a:blip r:embed="rId3"/>
          <a:stretch>
            <a:fillRect/>
          </a:stretch>
        </p:blipFill>
        <p:spPr>
          <a:xfrm>
            <a:off x="6095206" y="1211450"/>
            <a:ext cx="5694324" cy="3336002"/>
          </a:xfrm>
          <a:prstGeom prst="rect">
            <a:avLst/>
          </a:prstGeom>
        </p:spPr>
      </p:pic>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42484E92-C4A9-E0C1-7C65-DD8DED63CB68}"/>
                  </a:ext>
                </a:extLst>
              </p:cNvPr>
              <p:cNvSpPr txBox="1"/>
              <p:nvPr/>
            </p:nvSpPr>
            <p:spPr>
              <a:xfrm>
                <a:off x="589243" y="4586324"/>
                <a:ext cx="11257761" cy="2120452"/>
              </a:xfrm>
              <a:prstGeom prst="rect">
                <a:avLst/>
              </a:prstGeom>
              <a:solidFill>
                <a:schemeClr val="bg1"/>
              </a:solidFill>
            </p:spPr>
            <p:txBody>
              <a:bodyPr wrap="square" rtlCol="0">
                <a:spAutoFit/>
              </a:bodyPr>
              <a:lstStyle/>
              <a:p>
                <a:pPr>
                  <a:lnSpc>
                    <a:spcPct val="150000"/>
                  </a:lnSpc>
                </a:pPr>
                <a:r>
                  <a:rPr lang="zh-CN" altLang="en-US" dirty="0">
                    <a:solidFill>
                      <a:schemeClr val="accent2"/>
                    </a:solidFill>
                  </a:rPr>
                  <a:t>结论：当</a:t>
                </a:r>
                <a:r>
                  <a:rPr lang="en-US" altLang="zh-CN" dirty="0">
                    <a:solidFill>
                      <a:schemeClr val="accent2"/>
                    </a:solidFill>
                  </a:rPr>
                  <a:t>k</a:t>
                </a:r>
                <a:r>
                  <a:rPr lang="zh-CN" altLang="en-US" dirty="0">
                    <a:solidFill>
                      <a:schemeClr val="accent2"/>
                    </a:solidFill>
                  </a:rPr>
                  <a:t>增大时，对于所有的方法，它们的效用性都减小。</a:t>
                </a:r>
                <a:r>
                  <a:rPr lang="zh-CN" altLang="en-US" dirty="0"/>
                  <a:t>当</a:t>
                </a:r>
                <a:r>
                  <a:rPr lang="en-US" altLang="zh-CN" dirty="0"/>
                  <a:t>k</a:t>
                </a:r>
                <a:r>
                  <a:rPr lang="zh-CN" altLang="en-US" dirty="0"/>
                  <a:t>较小时，与单阶段方法相比，</a:t>
                </a:r>
                <a:r>
                  <a:rPr lang="en-US" altLang="zh-CN" dirty="0"/>
                  <a:t>LDPMiner</a:t>
                </a:r>
                <a:r>
                  <a:rPr lang="zh-CN" altLang="en-US" dirty="0"/>
                  <a:t>的优势更为显著。但当</a:t>
                </a:r>
                <a:r>
                  <a:rPr lang="en-US" altLang="zh-CN" dirty="0"/>
                  <a:t>k</a:t>
                </a:r>
                <a:r>
                  <a:rPr lang="zh-CN" altLang="en-US" dirty="0"/>
                  <a:t>不断增大时， </a:t>
                </a:r>
                <a:r>
                  <a:rPr lang="en-US" altLang="zh-CN" dirty="0"/>
                  <a:t>LDPMiner</a:t>
                </a:r>
                <a:r>
                  <a:rPr lang="zh-CN" altLang="en-US" dirty="0"/>
                  <a:t>的相对误差甚至高于单阶段的方法。</a:t>
                </a:r>
                <a:endParaRPr lang="en-US" altLang="zh-CN" dirty="0"/>
              </a:p>
              <a:p>
                <a:pPr>
                  <a:lnSpc>
                    <a:spcPct val="150000"/>
                  </a:lnSpc>
                </a:pPr>
                <a:r>
                  <a:rPr lang="zh-CN" altLang="en-US" b="1" dirty="0">
                    <a:solidFill>
                      <a:schemeClr val="tx1"/>
                    </a:solidFill>
                  </a:rPr>
                  <a:t>原因</a:t>
                </a:r>
                <a:r>
                  <a:rPr lang="zh-CN" altLang="en-US" dirty="0">
                    <a:solidFill>
                      <a:schemeClr val="tx1"/>
                    </a:solidFill>
                  </a:rPr>
                  <a:t>：两阶段框架通过将项目集的大小</a:t>
                </a:r>
                <a14:m>
                  <m:oMath xmlns:m="http://schemas.openxmlformats.org/officeDocument/2006/math">
                    <m:r>
                      <a:rPr lang="en-US" altLang="zh-CN" i="1" dirty="0" smtClean="0">
                        <a:solidFill>
                          <a:schemeClr val="tx1"/>
                        </a:solidFill>
                        <a:latin typeface="Cambria Math" panose="02040503050406030204" pitchFamily="18" charset="0"/>
                      </a:rPr>
                      <m:t>𝑙</m:t>
                    </m:r>
                  </m:oMath>
                </a14:m>
                <a:r>
                  <a:rPr lang="zh-CN" altLang="en-US" dirty="0">
                    <a:solidFill>
                      <a:schemeClr val="tx1"/>
                    </a:solidFill>
                  </a:rPr>
                  <a:t>降低到</a:t>
                </a:r>
                <a:r>
                  <a:rPr lang="en-US" altLang="zh-CN" dirty="0">
                    <a:solidFill>
                      <a:schemeClr val="tx1"/>
                    </a:solidFill>
                  </a:rPr>
                  <a:t>O(k)</a:t>
                </a:r>
                <a:r>
                  <a:rPr lang="zh-CN" altLang="en-US" dirty="0">
                    <a:solidFill>
                      <a:schemeClr val="tx1"/>
                    </a:solidFill>
                  </a:rPr>
                  <a:t>来提升</a:t>
                </a:r>
                <a:r>
                  <a:rPr lang="zh-CN" altLang="en-US" dirty="0"/>
                  <a:t>效用。由于修剪候选集而获得的效用收益被预算拆分造成的效用损失所抵消</a:t>
                </a:r>
                <a:endParaRPr lang="en-US" altLang="zh-CN" dirty="0">
                  <a:solidFill>
                    <a:schemeClr val="tx1"/>
                  </a:solidFill>
                </a:endParaRPr>
              </a:p>
              <a:p>
                <a:pPr>
                  <a:lnSpc>
                    <a:spcPct val="150000"/>
                  </a:lnSpc>
                </a:pPr>
                <a:r>
                  <a:rPr lang="zh-CN" altLang="en-US" dirty="0">
                    <a:solidFill>
                      <a:schemeClr val="accent2"/>
                    </a:solidFill>
                  </a:rPr>
                  <a:t>但是，当</a:t>
                </a:r>
                <a:r>
                  <a:rPr lang="en-US" altLang="zh-CN" dirty="0">
                    <a:solidFill>
                      <a:schemeClr val="accent2"/>
                    </a:solidFill>
                  </a:rPr>
                  <a:t>k</a:t>
                </a:r>
                <a:r>
                  <a:rPr lang="zh-CN" altLang="en-US" dirty="0">
                    <a:solidFill>
                      <a:schemeClr val="accent2"/>
                    </a:solidFill>
                  </a:rPr>
                  <a:t>增加时，虽然</a:t>
                </a:r>
                <a:r>
                  <a:rPr lang="en-US" altLang="zh-CN" dirty="0">
                    <a:solidFill>
                      <a:schemeClr val="accent2"/>
                    </a:solidFill>
                  </a:rPr>
                  <a:t>LDPMiner</a:t>
                </a:r>
                <a:r>
                  <a:rPr lang="zh-CN" altLang="en-US" dirty="0">
                    <a:solidFill>
                      <a:schemeClr val="accent2"/>
                    </a:solidFill>
                  </a:rPr>
                  <a:t>的频率估计变差，但它仍然能够更好地保持</a:t>
                </a:r>
                <a:r>
                  <a:rPr lang="en-US" altLang="zh-CN" dirty="0">
                    <a:solidFill>
                      <a:schemeClr val="accent2"/>
                    </a:solidFill>
                  </a:rPr>
                  <a:t>heavy hitters</a:t>
                </a:r>
                <a:r>
                  <a:rPr lang="zh-CN" altLang="en-US" dirty="0">
                    <a:solidFill>
                      <a:schemeClr val="accent2"/>
                    </a:solidFill>
                  </a:rPr>
                  <a:t>之间的相对顺序。</a:t>
                </a:r>
              </a:p>
            </p:txBody>
          </p:sp>
        </mc:Choice>
        <mc:Fallback>
          <p:sp>
            <p:nvSpPr>
              <p:cNvPr id="4" name="文本框 3">
                <a:extLst>
                  <a:ext uri="{FF2B5EF4-FFF2-40B4-BE49-F238E27FC236}">
                    <a16:creationId xmlns:a16="http://schemas.microsoft.com/office/drawing/2014/main" id="{42484E92-C4A9-E0C1-7C65-DD8DED63CB68}"/>
                  </a:ext>
                </a:extLst>
              </p:cNvPr>
              <p:cNvSpPr txBox="1">
                <a:spLocks noRot="1" noChangeAspect="1" noMove="1" noResize="1" noEditPoints="1" noAdjustHandles="1" noChangeArrowheads="1" noChangeShapeType="1" noTextEdit="1"/>
              </p:cNvSpPr>
              <p:nvPr/>
            </p:nvSpPr>
            <p:spPr>
              <a:xfrm>
                <a:off x="589243" y="4586324"/>
                <a:ext cx="11257761" cy="2120452"/>
              </a:xfrm>
              <a:prstGeom prst="rect">
                <a:avLst/>
              </a:prstGeom>
              <a:blipFill>
                <a:blip r:embed="rId4"/>
                <a:stretch>
                  <a:fillRect l="-488" r="-488" b="-37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24123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F7073C-CC67-065A-813A-8AF6B05EDC99}"/>
              </a:ext>
            </a:extLst>
          </p:cNvPr>
          <p:cNvSpPr>
            <a:spLocks noGrp="1"/>
          </p:cNvSpPr>
          <p:nvPr>
            <p:ph type="title"/>
          </p:nvPr>
        </p:nvSpPr>
        <p:spPr/>
        <p:txBody>
          <a:bodyPr/>
          <a:lstStyle/>
          <a:p>
            <a:r>
              <a:rPr lang="zh-CN" altLang="en-US" dirty="0"/>
              <a:t>总结和未来工作</a:t>
            </a:r>
          </a:p>
        </p:txBody>
      </p:sp>
      <p:sp>
        <p:nvSpPr>
          <p:cNvPr id="3" name="灯片编号占位符 2">
            <a:extLst>
              <a:ext uri="{FF2B5EF4-FFF2-40B4-BE49-F238E27FC236}">
                <a16:creationId xmlns:a16="http://schemas.microsoft.com/office/drawing/2014/main" id="{F5AEF61E-4DA0-7B23-281A-C693581A9F00}"/>
              </a:ext>
            </a:extLst>
          </p:cNvPr>
          <p:cNvSpPr>
            <a:spLocks noGrp="1"/>
          </p:cNvSpPr>
          <p:nvPr>
            <p:ph type="sldNum" sz="quarter" idx="12"/>
          </p:nvPr>
        </p:nvSpPr>
        <p:spPr/>
        <p:txBody>
          <a:bodyPr/>
          <a:lstStyle/>
          <a:p>
            <a:fld id="{5DD3DB80-B894-403A-B48E-6FDC1A72010E}" type="slidenum">
              <a:rPr lang="zh-CN" altLang="en-US" smtClean="0"/>
              <a:t>29</a:t>
            </a:fld>
            <a:endParaRPr lang="zh-CN" altLang="en-US"/>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6ADBE650-B5D5-6188-CC80-A2029ADC1D7F}"/>
                  </a:ext>
                </a:extLst>
              </p:cNvPr>
              <p:cNvSpPr txBox="1"/>
              <p:nvPr/>
            </p:nvSpPr>
            <p:spPr>
              <a:xfrm>
                <a:off x="621417" y="1460359"/>
                <a:ext cx="10850561" cy="3782446"/>
              </a:xfrm>
              <a:prstGeom prst="rect">
                <a:avLst/>
              </a:prstGeom>
              <a:noFill/>
            </p:spPr>
            <p:txBody>
              <a:bodyPr wrap="square" rtlCol="0">
                <a:spAutoFit/>
              </a:bodyPr>
              <a:lstStyle/>
              <a:p>
                <a:pPr>
                  <a:lnSpc>
                    <a:spcPct val="150000"/>
                  </a:lnSpc>
                </a:pPr>
                <a:r>
                  <a:rPr lang="zh-CN" altLang="en-US" dirty="0"/>
                  <a:t>在本文中，我们研究了集值数据上本地差分隐私下的</a:t>
                </a:r>
                <a14:m>
                  <m:oMath xmlns:m="http://schemas.openxmlformats.org/officeDocument/2006/math">
                    <m:r>
                      <a:rPr lang="en-US" altLang="zh-CN" i="1" dirty="0" smtClean="0">
                        <a:latin typeface="Cambria Math" panose="02040503050406030204" pitchFamily="18" charset="0"/>
                      </a:rPr>
                      <m:t>h𝑒𝑎𝑣𝑦</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h𝑖𝑡𝑡𝑒𝑟𝑠</m:t>
                    </m:r>
                  </m:oMath>
                </a14:m>
                <a:r>
                  <a:rPr lang="zh-CN" altLang="en-US" dirty="0"/>
                  <a:t>估计。</a:t>
                </a:r>
                <a:endParaRPr lang="en-US" altLang="zh-CN" dirty="0"/>
              </a:p>
              <a:p>
                <a:pPr>
                  <a:lnSpc>
                    <a:spcPct val="150000"/>
                  </a:lnSpc>
                </a:pPr>
                <a:r>
                  <a:rPr lang="zh-CN" altLang="en-US" dirty="0"/>
                  <a:t>我们首先回顾了现有的</a:t>
                </a:r>
                <a:r>
                  <a:rPr lang="en-US" altLang="zh-CN" dirty="0"/>
                  <a:t>LDP</a:t>
                </a:r>
                <a:r>
                  <a:rPr lang="zh-CN" altLang="en-US" dirty="0"/>
                  <a:t>技术，并研究了这些技术在处理集值数据方面的直接扩展。我们的理论和实验分析表明，这种扩展可能会受到高通信开销或低结果效用的影响。</a:t>
                </a:r>
                <a:endParaRPr lang="en-US" altLang="zh-CN" dirty="0"/>
              </a:p>
              <a:p>
                <a:pPr>
                  <a:lnSpc>
                    <a:spcPct val="150000"/>
                  </a:lnSpc>
                </a:pPr>
                <a:r>
                  <a:rPr lang="zh-CN" altLang="en-US" dirty="0"/>
                  <a:t>为了解决这个问题，我们提出了</a:t>
                </a:r>
                <a:r>
                  <a:rPr lang="en-US" altLang="zh-CN" dirty="0"/>
                  <a:t>LDPMiner</a:t>
                </a:r>
                <a:r>
                  <a:rPr lang="zh-CN" altLang="en-US" dirty="0"/>
                  <a:t>，这是一个两阶段的框架：在第一阶段，数据采集器识别出一组重击者候选，这样每个参与者都能够在第二阶段细化候选集中项目的频率报告。</a:t>
                </a:r>
                <a:endParaRPr lang="en-US" altLang="zh-CN" dirty="0"/>
              </a:p>
              <a:p>
                <a:pPr>
                  <a:lnSpc>
                    <a:spcPct val="150000"/>
                  </a:lnSpc>
                </a:pPr>
                <a:r>
                  <a:rPr lang="zh-CN" altLang="en-US" dirty="0"/>
                  <a:t>理论分析和大量实验都证实了</a:t>
                </a:r>
                <a:r>
                  <a:rPr lang="en-US" altLang="zh-CN" dirty="0"/>
                  <a:t>LDPMiner</a:t>
                </a:r>
                <a:r>
                  <a:rPr lang="zh-CN" altLang="en-US" dirty="0"/>
                  <a:t>的实用性、效率和实用性。</a:t>
                </a:r>
                <a:endParaRPr lang="en-US" altLang="zh-CN" dirty="0"/>
              </a:p>
              <a:p>
                <a:pPr>
                  <a:lnSpc>
                    <a:spcPct val="150000"/>
                  </a:lnSpc>
                </a:pPr>
                <a:r>
                  <a:rPr lang="zh-CN" altLang="en-US" dirty="0"/>
                  <a:t>基于</a:t>
                </a:r>
                <a:r>
                  <a:rPr lang="en-US" altLang="zh-CN" dirty="0"/>
                  <a:t>LDPMiner</a:t>
                </a:r>
                <a:r>
                  <a:rPr lang="zh-CN" altLang="en-US" dirty="0"/>
                  <a:t>构建的一个自然场所是研究本地差异隐私下的频繁项集挖掘。挑战在于，直接采用现有的频繁项集挖掘算法将需要用户和数据采集器之间的迭代信息交换，这将导致由于每次迭代的预算有限而产生的巨大噪声的累积。</a:t>
                </a:r>
              </a:p>
            </p:txBody>
          </p:sp>
        </mc:Choice>
        <mc:Fallback>
          <p:sp>
            <p:nvSpPr>
              <p:cNvPr id="6" name="文本框 5">
                <a:extLst>
                  <a:ext uri="{FF2B5EF4-FFF2-40B4-BE49-F238E27FC236}">
                    <a16:creationId xmlns:a16="http://schemas.microsoft.com/office/drawing/2014/main" id="{6ADBE650-B5D5-6188-CC80-A2029ADC1D7F}"/>
                  </a:ext>
                </a:extLst>
              </p:cNvPr>
              <p:cNvSpPr txBox="1">
                <a:spLocks noRot="1" noChangeAspect="1" noMove="1" noResize="1" noEditPoints="1" noAdjustHandles="1" noChangeArrowheads="1" noChangeShapeType="1" noTextEdit="1"/>
              </p:cNvSpPr>
              <p:nvPr/>
            </p:nvSpPr>
            <p:spPr>
              <a:xfrm>
                <a:off x="621417" y="1460359"/>
                <a:ext cx="10850561" cy="3782446"/>
              </a:xfrm>
              <a:prstGeom prst="rect">
                <a:avLst/>
              </a:prstGeom>
              <a:blipFill>
                <a:blip r:embed="rId2"/>
                <a:stretch>
                  <a:fillRect l="-506" r="-169" b="-17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816265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052666-7464-4CA3-1672-16B1ACFF5D68}"/>
              </a:ext>
            </a:extLst>
          </p:cNvPr>
          <p:cNvSpPr>
            <a:spLocks noGrp="1"/>
          </p:cNvSpPr>
          <p:nvPr>
            <p:ph type="title"/>
          </p:nvPr>
        </p:nvSpPr>
        <p:spPr/>
        <p:txBody>
          <a:bodyPr/>
          <a:lstStyle/>
          <a:p>
            <a:r>
              <a:rPr lang="zh-CN" altLang="en-US" dirty="0"/>
              <a:t>背景阐述</a:t>
            </a:r>
          </a:p>
        </p:txBody>
      </p:sp>
      <p:sp>
        <p:nvSpPr>
          <p:cNvPr id="3" name="灯片编号占位符 2">
            <a:extLst>
              <a:ext uri="{FF2B5EF4-FFF2-40B4-BE49-F238E27FC236}">
                <a16:creationId xmlns:a16="http://schemas.microsoft.com/office/drawing/2014/main" id="{8486C4E5-C850-D69A-23FD-96870109D45E}"/>
              </a:ext>
            </a:extLst>
          </p:cNvPr>
          <p:cNvSpPr>
            <a:spLocks noGrp="1"/>
          </p:cNvSpPr>
          <p:nvPr>
            <p:ph type="sldNum" sz="quarter" idx="12"/>
          </p:nvPr>
        </p:nvSpPr>
        <p:spPr/>
        <p:txBody>
          <a:bodyPr/>
          <a:lstStyle/>
          <a:p>
            <a:fld id="{5DD3DB80-B894-403A-B48E-6FDC1A72010E}" type="slidenum">
              <a:rPr lang="zh-CN" altLang="en-US" smtClean="0"/>
              <a:t>3</a:t>
            </a:fld>
            <a:endParaRPr lang="zh-CN" altLang="en-US"/>
          </a:p>
        </p:txBody>
      </p:sp>
      <p:sp>
        <p:nvSpPr>
          <p:cNvPr id="6" name="文本框 5">
            <a:extLst>
              <a:ext uri="{FF2B5EF4-FFF2-40B4-BE49-F238E27FC236}">
                <a16:creationId xmlns:a16="http://schemas.microsoft.com/office/drawing/2014/main" id="{DAF9FE79-2C23-A816-C231-CC62686FF666}"/>
              </a:ext>
            </a:extLst>
          </p:cNvPr>
          <p:cNvSpPr txBox="1"/>
          <p:nvPr/>
        </p:nvSpPr>
        <p:spPr>
          <a:xfrm>
            <a:off x="669924" y="1196706"/>
            <a:ext cx="10850563" cy="1704954"/>
          </a:xfrm>
          <a:prstGeom prst="rect">
            <a:avLst/>
          </a:prstGeom>
          <a:noFill/>
        </p:spPr>
        <p:txBody>
          <a:bodyPr wrap="square" rtlCol="0">
            <a:spAutoFit/>
          </a:bodyPr>
          <a:lstStyle/>
          <a:p>
            <a:pPr lvl="0">
              <a:lnSpc>
                <a:spcPct val="150000"/>
              </a:lnSpc>
              <a:defRPr/>
            </a:pPr>
            <a:r>
              <a:rPr kumimoji="0" lang="zh-CN" altLang="en-US" sz="1800" b="0" i="0" u="none" strike="noStrike" kern="1200" cap="none" spc="0" normalizeH="0" baseline="0" noProof="0" dirty="0">
                <a:ln>
                  <a:noFill/>
                </a:ln>
                <a:solidFill>
                  <a:srgbClr val="000000"/>
                </a:solidFill>
                <a:effectLst/>
                <a:uLnTx/>
                <a:uFillTx/>
                <a:latin typeface="Arial"/>
                <a:ea typeface="Microsoft YaHei"/>
                <a:cs typeface="+mn-cs"/>
              </a:rPr>
              <a:t>本文探讨的新问题：</a:t>
            </a:r>
            <a:r>
              <a:rPr kumimoji="0" lang="zh-CN" altLang="en-US" sz="1800" b="1" i="0" u="none" strike="noStrike" kern="1200" cap="none" spc="0" normalizeH="0" baseline="0" noProof="0" dirty="0">
                <a:ln>
                  <a:noFill/>
                </a:ln>
                <a:solidFill>
                  <a:srgbClr val="000000"/>
                </a:solidFill>
                <a:effectLst/>
                <a:uLnTx/>
                <a:uFillTx/>
                <a:latin typeface="Arial"/>
                <a:ea typeface="Microsoft YaHei"/>
                <a:cs typeface="+mn-cs"/>
              </a:rPr>
              <a:t>识别集值数据（</a:t>
            </a:r>
            <a:r>
              <a:rPr kumimoji="0" lang="en-US" altLang="zh-CN" sz="1800" b="1" i="0" u="none" strike="noStrike" kern="1200" cap="none" spc="0" normalizeH="0" baseline="0" noProof="0" dirty="0">
                <a:ln>
                  <a:noFill/>
                </a:ln>
                <a:solidFill>
                  <a:srgbClr val="000000"/>
                </a:solidFill>
                <a:effectLst/>
                <a:uLnTx/>
                <a:uFillTx/>
                <a:latin typeface="Arial"/>
                <a:ea typeface="Microsoft YaHei"/>
                <a:cs typeface="+mn-cs"/>
              </a:rPr>
              <a:t>set-valued data</a:t>
            </a:r>
            <a:r>
              <a:rPr kumimoji="0" lang="zh-CN" altLang="en-US" sz="1800" b="1" i="0" u="none" strike="noStrike" kern="1200" cap="none" spc="0" normalizeH="0" baseline="0" noProof="0" dirty="0">
                <a:ln>
                  <a:noFill/>
                </a:ln>
                <a:solidFill>
                  <a:srgbClr val="000000"/>
                </a:solidFill>
                <a:effectLst/>
                <a:uLnTx/>
                <a:uFillTx/>
                <a:latin typeface="Arial"/>
                <a:ea typeface="Microsoft YaHei"/>
                <a:cs typeface="+mn-cs"/>
              </a:rPr>
              <a:t>）上的频繁项（</a:t>
            </a:r>
            <a:r>
              <a:rPr lang="en-US" altLang="zh-CN" b="1" dirty="0">
                <a:solidFill>
                  <a:srgbClr val="000000"/>
                </a:solidFill>
              </a:rPr>
              <a:t>heavy hitters</a:t>
            </a:r>
            <a:r>
              <a:rPr kumimoji="0" lang="zh-CN" altLang="en-US" sz="1800" b="1" i="0" u="none" strike="noStrike" kern="1200" cap="none" spc="0" normalizeH="0" baseline="0" noProof="0" dirty="0">
                <a:ln>
                  <a:noFill/>
                </a:ln>
                <a:solidFill>
                  <a:srgbClr val="000000"/>
                </a:solidFill>
                <a:effectLst/>
                <a:uLnTx/>
                <a:uFillTx/>
                <a:latin typeface="Arial"/>
                <a:ea typeface="Microsoft YaHei"/>
                <a:cs typeface="+mn-cs"/>
              </a:rPr>
              <a:t>）</a:t>
            </a:r>
            <a:r>
              <a:rPr kumimoji="0" lang="en-US" altLang="zh-CN" sz="1800" b="1" i="0" u="none" strike="noStrike" kern="1200" cap="none" spc="0" normalizeH="0" baseline="0" noProof="0" dirty="0">
                <a:ln>
                  <a:noFill/>
                </a:ln>
                <a:solidFill>
                  <a:srgbClr val="000000"/>
                </a:solidFill>
                <a:effectLst/>
                <a:uLnTx/>
                <a:uFillTx/>
                <a:latin typeface="Arial"/>
                <a:ea typeface="Microsoft YaHei"/>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b="1" dirty="0">
                <a:solidFill>
                  <a:srgbClr val="000000"/>
                </a:solidFill>
                <a:latin typeface="Arial"/>
                <a:ea typeface="Microsoft YaHei"/>
              </a:rPr>
              <a:t>以前方案</a:t>
            </a:r>
            <a:r>
              <a:rPr lang="zh-CN" altLang="en-US" dirty="0">
                <a:solidFill>
                  <a:srgbClr val="000000"/>
                </a:solidFill>
                <a:latin typeface="Arial"/>
                <a:ea typeface="Microsoft YaHei"/>
              </a:rPr>
              <a:t>也能使用，但存在问题：导致十分高的通信开销和低效用的结果。</a:t>
            </a:r>
            <a:endParaRPr lang="en-US" altLang="zh-CN" dirty="0">
              <a:solidFill>
                <a:srgbClr val="000000"/>
              </a:solidFill>
              <a:latin typeface="Arial"/>
              <a:ea typeface="Microsoft YaHei"/>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Arial"/>
                <a:ea typeface="Microsoft YaHei"/>
                <a:cs typeface="+mn-cs"/>
              </a:rPr>
              <a:t>原因</a:t>
            </a:r>
            <a:r>
              <a:rPr kumimoji="0" lang="zh-CN" altLang="en-US" sz="1800" b="0" i="0" u="none" strike="noStrike" kern="1200" cap="none" spc="0" normalizeH="0" baseline="0" noProof="0" dirty="0">
                <a:ln>
                  <a:noFill/>
                </a:ln>
                <a:solidFill>
                  <a:srgbClr val="000000"/>
                </a:solidFill>
                <a:effectLst/>
                <a:uLnTx/>
                <a:uFillTx/>
                <a:latin typeface="Arial"/>
                <a:ea typeface="Microsoft YaHei"/>
                <a:cs typeface="+mn-cs"/>
              </a:rPr>
              <a:t>：每个用户向数据收集器报告许多与最终结果无关的信息。带来大量通信成本，同时也浪费了隐私预算。</a:t>
            </a:r>
            <a:endParaRPr kumimoji="0" lang="en-US" altLang="zh-CN" sz="1800" b="0" i="0" u="none" strike="noStrike" kern="1200" cap="none" spc="0" normalizeH="0" baseline="0" noProof="0" dirty="0">
              <a:ln>
                <a:noFill/>
              </a:ln>
              <a:solidFill>
                <a:srgbClr val="FF0000"/>
              </a:solidFill>
              <a:effectLst/>
              <a:uLnTx/>
              <a:uFillTx/>
              <a:latin typeface="Arial"/>
              <a:ea typeface="Microsoft YaHei"/>
              <a:cs typeface="+mn-cs"/>
            </a:endParaRPr>
          </a:p>
        </p:txBody>
      </p:sp>
      <p:pic>
        <p:nvPicPr>
          <p:cNvPr id="8" name="图片 7">
            <a:extLst>
              <a:ext uri="{FF2B5EF4-FFF2-40B4-BE49-F238E27FC236}">
                <a16:creationId xmlns:a16="http://schemas.microsoft.com/office/drawing/2014/main" id="{474E6BF5-50C0-766A-7119-E7D1DACD4660}"/>
              </a:ext>
            </a:extLst>
          </p:cNvPr>
          <p:cNvPicPr>
            <a:picLocks noChangeAspect="1"/>
          </p:cNvPicPr>
          <p:nvPr/>
        </p:nvPicPr>
        <p:blipFill>
          <a:blip r:embed="rId2"/>
          <a:stretch>
            <a:fillRect/>
          </a:stretch>
        </p:blipFill>
        <p:spPr>
          <a:xfrm>
            <a:off x="1924081" y="3541026"/>
            <a:ext cx="8464985" cy="1962251"/>
          </a:xfrm>
          <a:prstGeom prst="rect">
            <a:avLst/>
          </a:prstGeom>
        </p:spPr>
      </p:pic>
      <p:sp>
        <p:nvSpPr>
          <p:cNvPr id="9" name="文本框 8">
            <a:extLst>
              <a:ext uri="{FF2B5EF4-FFF2-40B4-BE49-F238E27FC236}">
                <a16:creationId xmlns:a16="http://schemas.microsoft.com/office/drawing/2014/main" id="{86DC321B-950F-6B60-3E5F-EF5C71900E34}"/>
              </a:ext>
            </a:extLst>
          </p:cNvPr>
          <p:cNvSpPr txBox="1"/>
          <p:nvPr/>
        </p:nvSpPr>
        <p:spPr>
          <a:xfrm>
            <a:off x="1100965" y="4384016"/>
            <a:ext cx="761747" cy="369332"/>
          </a:xfrm>
          <a:prstGeom prst="rect">
            <a:avLst/>
          </a:prstGeom>
          <a:noFill/>
        </p:spPr>
        <p:txBody>
          <a:bodyPr wrap="none" rtlCol="0">
            <a:spAutoFit/>
          </a:bodyPr>
          <a:lstStyle/>
          <a:p>
            <a:r>
              <a:rPr lang="en-US" altLang="zh-CN" dirty="0"/>
              <a:t>Input:</a:t>
            </a:r>
            <a:endParaRPr lang="zh-CN" altLang="en-US" dirty="0"/>
          </a:p>
        </p:txBody>
      </p:sp>
    </p:spTree>
    <p:extLst>
      <p:ext uri="{BB962C8B-B14F-4D97-AF65-F5344CB8AC3E}">
        <p14:creationId xmlns:p14="http://schemas.microsoft.com/office/powerpoint/2010/main" val="3915401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03AC37-D328-0DAB-C281-DC3B9E7274CF}"/>
              </a:ext>
            </a:extLst>
          </p:cNvPr>
          <p:cNvSpPr>
            <a:spLocks noGrp="1"/>
          </p:cNvSpPr>
          <p:nvPr>
            <p:ph type="title"/>
          </p:nvPr>
        </p:nvSpPr>
        <p:spPr>
          <a:xfrm>
            <a:off x="687159" y="-24071"/>
            <a:ext cx="10850563" cy="1028700"/>
          </a:xfrm>
        </p:spPr>
        <p:txBody>
          <a:bodyPr/>
          <a:lstStyle/>
          <a:p>
            <a:r>
              <a:rPr lang="zh-CN" altLang="en-US" dirty="0"/>
              <a:t>背景阐述</a:t>
            </a:r>
          </a:p>
        </p:txBody>
      </p:sp>
      <p:sp>
        <p:nvSpPr>
          <p:cNvPr id="3" name="灯片编号占位符 2">
            <a:extLst>
              <a:ext uri="{FF2B5EF4-FFF2-40B4-BE49-F238E27FC236}">
                <a16:creationId xmlns:a16="http://schemas.microsoft.com/office/drawing/2014/main" id="{9B6CD191-E3F0-F8C9-5A83-EE7BEBCDBBEE}"/>
              </a:ext>
            </a:extLst>
          </p:cNvPr>
          <p:cNvSpPr>
            <a:spLocks noGrp="1"/>
          </p:cNvSpPr>
          <p:nvPr>
            <p:ph type="sldNum" sz="quarter" idx="12"/>
          </p:nvPr>
        </p:nvSpPr>
        <p:spPr/>
        <p:txBody>
          <a:bodyPr/>
          <a:lstStyle/>
          <a:p>
            <a:fld id="{5DD3DB80-B894-403A-B48E-6FDC1A72010E}" type="slidenum">
              <a:rPr lang="zh-CN" altLang="en-US" smtClean="0"/>
              <a:t>4</a:t>
            </a:fld>
            <a:endParaRPr lang="zh-CN" altLang="en-US"/>
          </a:p>
        </p:txBody>
      </p:sp>
      <p:sp>
        <p:nvSpPr>
          <p:cNvPr id="4" name="文本框 3">
            <a:extLst>
              <a:ext uri="{FF2B5EF4-FFF2-40B4-BE49-F238E27FC236}">
                <a16:creationId xmlns:a16="http://schemas.microsoft.com/office/drawing/2014/main" id="{10BF6137-08FB-1F99-EC4C-B33007577F64}"/>
              </a:ext>
            </a:extLst>
          </p:cNvPr>
          <p:cNvSpPr txBox="1"/>
          <p:nvPr/>
        </p:nvSpPr>
        <p:spPr>
          <a:xfrm>
            <a:off x="946489" y="1496964"/>
            <a:ext cx="6026009" cy="960776"/>
          </a:xfrm>
          <a:prstGeom prst="rect">
            <a:avLst/>
          </a:prstGeom>
          <a:noFill/>
        </p:spPr>
        <p:txBody>
          <a:bodyPr wrap="none" rtlCol="0">
            <a:spAutoFit/>
          </a:bodyPr>
          <a:lstStyle/>
          <a:p>
            <a:pPr>
              <a:lnSpc>
                <a:spcPct val="150000"/>
              </a:lnSpc>
            </a:pPr>
            <a:r>
              <a:rPr lang="en-US" altLang="zh-CN" sz="2000" b="1" dirty="0"/>
              <a:t>Set-valued Data</a:t>
            </a:r>
            <a:r>
              <a:rPr lang="en-US" altLang="zh-CN" sz="2000" dirty="0"/>
              <a:t>:</a:t>
            </a:r>
            <a:r>
              <a:rPr lang="zh-CN" altLang="en-US" sz="2000" dirty="0"/>
              <a:t>集值型数据（全分类数据的子集）</a:t>
            </a:r>
            <a:endParaRPr lang="en-US" altLang="zh-CN" sz="2000" dirty="0"/>
          </a:p>
          <a:p>
            <a:pPr>
              <a:lnSpc>
                <a:spcPct val="150000"/>
              </a:lnSpc>
            </a:pPr>
            <a:r>
              <a:rPr lang="zh-CN" altLang="en-US" sz="2000" dirty="0"/>
              <a:t>形式</a:t>
            </a:r>
            <a:r>
              <a:rPr lang="en-US" altLang="zh-CN" sz="2000" dirty="0"/>
              <a:t>: (personid, {item1,item2,…,itemn})</a:t>
            </a:r>
          </a:p>
        </p:txBody>
      </p:sp>
      <p:sp>
        <p:nvSpPr>
          <p:cNvPr id="5" name="文本框 4">
            <a:extLst>
              <a:ext uri="{FF2B5EF4-FFF2-40B4-BE49-F238E27FC236}">
                <a16:creationId xmlns:a16="http://schemas.microsoft.com/office/drawing/2014/main" id="{86C403C3-4781-098B-7737-E919361D0EC9}"/>
              </a:ext>
            </a:extLst>
          </p:cNvPr>
          <p:cNvSpPr txBox="1"/>
          <p:nvPr/>
        </p:nvSpPr>
        <p:spPr>
          <a:xfrm>
            <a:off x="946489" y="2713189"/>
            <a:ext cx="2662908" cy="499111"/>
          </a:xfrm>
          <a:prstGeom prst="rect">
            <a:avLst/>
          </a:prstGeom>
          <a:noFill/>
        </p:spPr>
        <p:txBody>
          <a:bodyPr wrap="none" rtlCol="0">
            <a:spAutoFit/>
          </a:bodyPr>
          <a:lstStyle/>
          <a:p>
            <a:pPr>
              <a:lnSpc>
                <a:spcPct val="150000"/>
              </a:lnSpc>
            </a:pPr>
            <a:r>
              <a:rPr lang="en-US" altLang="zh-CN" sz="2000" b="1" dirty="0"/>
              <a:t>Heavy Hitters</a:t>
            </a:r>
            <a:r>
              <a:rPr lang="en-US" altLang="zh-CN" sz="2000" dirty="0"/>
              <a:t>:</a:t>
            </a:r>
            <a:r>
              <a:rPr lang="zh-CN" altLang="en-US" sz="2000" dirty="0"/>
              <a:t>频繁项</a:t>
            </a:r>
            <a:endParaRPr lang="en-US" altLang="zh-CN" sz="2000" dirty="0"/>
          </a:p>
        </p:txBody>
      </p:sp>
      <p:pic>
        <p:nvPicPr>
          <p:cNvPr id="7" name="图片 6">
            <a:extLst>
              <a:ext uri="{FF2B5EF4-FFF2-40B4-BE49-F238E27FC236}">
                <a16:creationId xmlns:a16="http://schemas.microsoft.com/office/drawing/2014/main" id="{093679A9-F391-9EC8-8DA5-36EF95FA359B}"/>
              </a:ext>
            </a:extLst>
          </p:cNvPr>
          <p:cNvPicPr>
            <a:picLocks noChangeAspect="1"/>
          </p:cNvPicPr>
          <p:nvPr/>
        </p:nvPicPr>
        <p:blipFill>
          <a:blip r:embed="rId2"/>
          <a:stretch>
            <a:fillRect/>
          </a:stretch>
        </p:blipFill>
        <p:spPr>
          <a:xfrm>
            <a:off x="7360493" y="2144292"/>
            <a:ext cx="4177229" cy="3207095"/>
          </a:xfrm>
          <a:prstGeom prst="rect">
            <a:avLst/>
          </a:prstGeom>
        </p:spPr>
      </p:pic>
      <p:sp>
        <p:nvSpPr>
          <p:cNvPr id="8" name="文本框 7">
            <a:extLst>
              <a:ext uri="{FF2B5EF4-FFF2-40B4-BE49-F238E27FC236}">
                <a16:creationId xmlns:a16="http://schemas.microsoft.com/office/drawing/2014/main" id="{43F8DE89-C197-876C-E3A8-5B054E7FBBC2}"/>
              </a:ext>
            </a:extLst>
          </p:cNvPr>
          <p:cNvSpPr txBox="1"/>
          <p:nvPr/>
        </p:nvSpPr>
        <p:spPr>
          <a:xfrm>
            <a:off x="946489" y="4050313"/>
            <a:ext cx="2031325" cy="369332"/>
          </a:xfrm>
          <a:prstGeom prst="rect">
            <a:avLst/>
          </a:prstGeom>
          <a:noFill/>
        </p:spPr>
        <p:txBody>
          <a:bodyPr wrap="none" rtlCol="0">
            <a:spAutoFit/>
          </a:bodyPr>
          <a:lstStyle/>
          <a:p>
            <a:r>
              <a:rPr lang="zh-CN" altLang="en-US" dirty="0"/>
              <a:t>你最喜欢的电影？</a:t>
            </a:r>
          </a:p>
        </p:txBody>
      </p:sp>
      <p:sp>
        <p:nvSpPr>
          <p:cNvPr id="9" name="文本框 8">
            <a:extLst>
              <a:ext uri="{FF2B5EF4-FFF2-40B4-BE49-F238E27FC236}">
                <a16:creationId xmlns:a16="http://schemas.microsoft.com/office/drawing/2014/main" id="{1DBF9D5A-DCAC-BEA9-42B3-EDD0A04E1F50}"/>
              </a:ext>
            </a:extLst>
          </p:cNvPr>
          <p:cNvSpPr txBox="1"/>
          <p:nvPr/>
        </p:nvSpPr>
        <p:spPr>
          <a:xfrm>
            <a:off x="1972954" y="4710494"/>
            <a:ext cx="1864613" cy="369332"/>
          </a:xfrm>
          <a:prstGeom prst="rect">
            <a:avLst/>
          </a:prstGeom>
          <a:noFill/>
        </p:spPr>
        <p:txBody>
          <a:bodyPr wrap="none" rtlCol="0">
            <a:spAutoFit/>
          </a:bodyPr>
          <a:lstStyle/>
          <a:p>
            <a:r>
              <a:rPr lang="zh-CN" altLang="en-US" dirty="0"/>
              <a:t>用户</a:t>
            </a:r>
            <a:r>
              <a:rPr lang="en-US" altLang="zh-CN" dirty="0"/>
              <a:t>1</a:t>
            </a:r>
            <a:r>
              <a:rPr lang="zh-CN" altLang="en-US" dirty="0"/>
              <a:t>：</a:t>
            </a:r>
            <a:r>
              <a:rPr lang="en-US" altLang="zh-CN" dirty="0"/>
              <a:t>{1,3,7,8}</a:t>
            </a:r>
            <a:endParaRPr lang="zh-CN" altLang="en-US" dirty="0"/>
          </a:p>
        </p:txBody>
      </p:sp>
      <p:sp>
        <p:nvSpPr>
          <p:cNvPr id="10" name="文本框 9">
            <a:extLst>
              <a:ext uri="{FF2B5EF4-FFF2-40B4-BE49-F238E27FC236}">
                <a16:creationId xmlns:a16="http://schemas.microsoft.com/office/drawing/2014/main" id="{A9A52800-9CC2-E69A-C73E-40BE90649B2A}"/>
              </a:ext>
            </a:extLst>
          </p:cNvPr>
          <p:cNvSpPr txBox="1"/>
          <p:nvPr/>
        </p:nvSpPr>
        <p:spPr>
          <a:xfrm>
            <a:off x="1972954" y="5098144"/>
            <a:ext cx="1672253" cy="369332"/>
          </a:xfrm>
          <a:prstGeom prst="rect">
            <a:avLst/>
          </a:prstGeom>
          <a:noFill/>
        </p:spPr>
        <p:txBody>
          <a:bodyPr wrap="none" rtlCol="0">
            <a:spAutoFit/>
          </a:bodyPr>
          <a:lstStyle/>
          <a:p>
            <a:r>
              <a:rPr lang="zh-CN" altLang="en-US" dirty="0"/>
              <a:t>用户</a:t>
            </a:r>
            <a:r>
              <a:rPr lang="en-US" altLang="zh-CN" dirty="0"/>
              <a:t>2</a:t>
            </a:r>
            <a:r>
              <a:rPr lang="zh-CN" altLang="en-US" dirty="0"/>
              <a:t>：</a:t>
            </a:r>
            <a:r>
              <a:rPr lang="en-US" altLang="zh-CN" dirty="0"/>
              <a:t>{2,7,8}</a:t>
            </a:r>
            <a:endParaRPr lang="zh-CN" altLang="en-US" dirty="0"/>
          </a:p>
        </p:txBody>
      </p:sp>
      <p:sp>
        <p:nvSpPr>
          <p:cNvPr id="11" name="文本框 10">
            <a:extLst>
              <a:ext uri="{FF2B5EF4-FFF2-40B4-BE49-F238E27FC236}">
                <a16:creationId xmlns:a16="http://schemas.microsoft.com/office/drawing/2014/main" id="{35098474-7DA2-C0CA-CC21-8E2E623B4814}"/>
              </a:ext>
            </a:extLst>
          </p:cNvPr>
          <p:cNvSpPr txBox="1"/>
          <p:nvPr/>
        </p:nvSpPr>
        <p:spPr>
          <a:xfrm>
            <a:off x="1972954" y="5467476"/>
            <a:ext cx="2249334" cy="369332"/>
          </a:xfrm>
          <a:prstGeom prst="rect">
            <a:avLst/>
          </a:prstGeom>
          <a:noFill/>
        </p:spPr>
        <p:txBody>
          <a:bodyPr wrap="none" rtlCol="0">
            <a:spAutoFit/>
          </a:bodyPr>
          <a:lstStyle/>
          <a:p>
            <a:r>
              <a:rPr lang="zh-CN" altLang="en-US" dirty="0"/>
              <a:t>用户</a:t>
            </a:r>
            <a:r>
              <a:rPr lang="en-US" altLang="zh-CN" dirty="0"/>
              <a:t>3</a:t>
            </a:r>
            <a:r>
              <a:rPr lang="zh-CN" altLang="en-US" dirty="0"/>
              <a:t>：</a:t>
            </a:r>
            <a:r>
              <a:rPr lang="en-US" altLang="zh-CN" dirty="0"/>
              <a:t>{3,4,5,6,7,8}</a:t>
            </a:r>
            <a:endParaRPr lang="zh-CN" altLang="en-US" dirty="0"/>
          </a:p>
        </p:txBody>
      </p:sp>
      <p:sp>
        <p:nvSpPr>
          <p:cNvPr id="14" name="文本框 13">
            <a:extLst>
              <a:ext uri="{FF2B5EF4-FFF2-40B4-BE49-F238E27FC236}">
                <a16:creationId xmlns:a16="http://schemas.microsoft.com/office/drawing/2014/main" id="{30E8F821-3B6C-68DD-045D-B5CAE7B56ED0}"/>
              </a:ext>
            </a:extLst>
          </p:cNvPr>
          <p:cNvSpPr txBox="1"/>
          <p:nvPr/>
        </p:nvSpPr>
        <p:spPr>
          <a:xfrm>
            <a:off x="946489" y="3295753"/>
            <a:ext cx="5057795" cy="400110"/>
          </a:xfrm>
          <a:prstGeom prst="rect">
            <a:avLst/>
          </a:prstGeom>
          <a:noFill/>
        </p:spPr>
        <p:txBody>
          <a:bodyPr wrap="none" rtlCol="0">
            <a:spAutoFit/>
          </a:bodyPr>
          <a:lstStyle/>
          <a:p>
            <a:r>
              <a:rPr lang="zh-CN" altLang="en-US" sz="2000" dirty="0"/>
              <a:t>针对集值型数据，更关注“受欢迎”的项。</a:t>
            </a:r>
          </a:p>
        </p:txBody>
      </p:sp>
      <p:sp>
        <p:nvSpPr>
          <p:cNvPr id="6" name="文本框 5">
            <a:extLst>
              <a:ext uri="{FF2B5EF4-FFF2-40B4-BE49-F238E27FC236}">
                <a16:creationId xmlns:a16="http://schemas.microsoft.com/office/drawing/2014/main" id="{A70D9ADE-F117-615D-1D5B-32B3AF9863A5}"/>
              </a:ext>
            </a:extLst>
          </p:cNvPr>
          <p:cNvSpPr txBox="1"/>
          <p:nvPr/>
        </p:nvSpPr>
        <p:spPr>
          <a:xfrm>
            <a:off x="4737704" y="5467476"/>
            <a:ext cx="2749471" cy="400110"/>
          </a:xfrm>
          <a:prstGeom prst="rect">
            <a:avLst/>
          </a:prstGeom>
          <a:noFill/>
        </p:spPr>
        <p:txBody>
          <a:bodyPr wrap="none" rtlCol="0">
            <a:spAutoFit/>
          </a:bodyPr>
          <a:lstStyle/>
          <a:p>
            <a:r>
              <a:rPr lang="zh-CN" altLang="en-US" sz="2000" b="1" dirty="0"/>
              <a:t>最受欢迎的两部电影？</a:t>
            </a:r>
          </a:p>
        </p:txBody>
      </p:sp>
    </p:spTree>
    <p:extLst>
      <p:ext uri="{BB962C8B-B14F-4D97-AF65-F5344CB8AC3E}">
        <p14:creationId xmlns:p14="http://schemas.microsoft.com/office/powerpoint/2010/main" val="51852548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ppt_h*1.125000"/>
                                          </p:val>
                                        </p:tav>
                                        <p:tav tm="100000">
                                          <p:val>
                                            <p:strVal val="#ppt_y"/>
                                          </p:val>
                                        </p:tav>
                                      </p:tavLst>
                                    </p:anim>
                                    <p:animEffect transition="in" filter="wipe(up)">
                                      <p:cBhvr>
                                        <p:cTn id="20" dur="500"/>
                                        <p:tgtEl>
                                          <p:spTgt spid="10"/>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ppt_y</p:attrName>
                                        </p:attrNameLst>
                                      </p:cBhvr>
                                      <p:tavLst>
                                        <p:tav tm="0">
                                          <p:val>
                                            <p:strVal val="#ppt_y+#ppt_h*1.125000"/>
                                          </p:val>
                                        </p:tav>
                                        <p:tav tm="100000">
                                          <p:val>
                                            <p:strVal val="#ppt_y"/>
                                          </p:val>
                                        </p:tav>
                                      </p:tavLst>
                                    </p:anim>
                                    <p:animEffect transition="in" filter="wipe(up)">
                                      <p:cBhvr>
                                        <p:cTn id="24" dur="500"/>
                                        <p:tgtEl>
                                          <p:spTgt spid="11"/>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B87CBD-1CCE-F6EC-46E8-9FB13478C995}"/>
              </a:ext>
            </a:extLst>
          </p:cNvPr>
          <p:cNvSpPr>
            <a:spLocks noGrp="1"/>
          </p:cNvSpPr>
          <p:nvPr>
            <p:ph type="title"/>
          </p:nvPr>
        </p:nvSpPr>
        <p:spPr/>
        <p:txBody>
          <a:bodyPr/>
          <a:lstStyle/>
          <a:p>
            <a:r>
              <a:rPr lang="zh-CN" altLang="en-US" dirty="0"/>
              <a:t>先前方案</a:t>
            </a:r>
          </a:p>
        </p:txBody>
      </p:sp>
      <p:sp>
        <p:nvSpPr>
          <p:cNvPr id="3" name="灯片编号占位符 2">
            <a:extLst>
              <a:ext uri="{FF2B5EF4-FFF2-40B4-BE49-F238E27FC236}">
                <a16:creationId xmlns:a16="http://schemas.microsoft.com/office/drawing/2014/main" id="{88FA7C41-C553-BF20-A11C-3D1B02EDB969}"/>
              </a:ext>
            </a:extLst>
          </p:cNvPr>
          <p:cNvSpPr>
            <a:spLocks noGrp="1"/>
          </p:cNvSpPr>
          <p:nvPr>
            <p:ph type="sldNum" sz="quarter" idx="12"/>
          </p:nvPr>
        </p:nvSpPr>
        <p:spPr/>
        <p:txBody>
          <a:bodyPr/>
          <a:lstStyle/>
          <a:p>
            <a:fld id="{5DD3DB80-B894-403A-B48E-6FDC1A72010E}" type="slidenum">
              <a:rPr lang="zh-CN" altLang="en-US" smtClean="0"/>
              <a:t>5</a:t>
            </a:fld>
            <a:endParaRPr lang="zh-CN" altLang="en-US"/>
          </a:p>
        </p:txBody>
      </p:sp>
      <p:sp>
        <p:nvSpPr>
          <p:cNvPr id="4" name="文本框 3">
            <a:extLst>
              <a:ext uri="{FF2B5EF4-FFF2-40B4-BE49-F238E27FC236}">
                <a16:creationId xmlns:a16="http://schemas.microsoft.com/office/drawing/2014/main" id="{A83EDA07-EA61-6931-8594-F80A0ECB5AD3}"/>
              </a:ext>
            </a:extLst>
          </p:cNvPr>
          <p:cNvSpPr txBox="1"/>
          <p:nvPr/>
        </p:nvSpPr>
        <p:spPr>
          <a:xfrm>
            <a:off x="728225" y="1290662"/>
            <a:ext cx="5801588" cy="872034"/>
          </a:xfrm>
          <a:prstGeom prst="rect">
            <a:avLst/>
          </a:prstGeom>
          <a:noFill/>
          <a:ln>
            <a:solidFill>
              <a:schemeClr val="accent2"/>
            </a:solidFill>
          </a:ln>
        </p:spPr>
        <p:txBody>
          <a:bodyPr wrap="none" rtlCol="0">
            <a:spAutoFit/>
          </a:bodyPr>
          <a:lstStyle/>
          <a:p>
            <a:pPr>
              <a:lnSpc>
                <a:spcPct val="150000"/>
              </a:lnSpc>
            </a:pPr>
            <a:r>
              <a:rPr lang="en-US" altLang="zh-CN" dirty="0"/>
              <a:t>LDP</a:t>
            </a:r>
            <a:r>
              <a:rPr lang="zh-CN" altLang="en-US" dirty="0"/>
              <a:t>的扰动机制：</a:t>
            </a:r>
            <a:r>
              <a:rPr lang="zh-CN" altLang="en-US" b="1" dirty="0"/>
              <a:t>随机响应</a:t>
            </a:r>
            <a:r>
              <a:rPr lang="zh-CN" altLang="en-US" dirty="0"/>
              <a:t>（</a:t>
            </a:r>
            <a:r>
              <a:rPr lang="en-US" altLang="zh-CN" dirty="0"/>
              <a:t>Randomized Response</a:t>
            </a:r>
            <a:r>
              <a:rPr lang="zh-CN" altLang="en-US" dirty="0"/>
              <a:t>）</a:t>
            </a:r>
            <a:endParaRPr lang="en-US" altLang="zh-CN" dirty="0"/>
          </a:p>
          <a:p>
            <a:pPr>
              <a:lnSpc>
                <a:spcPct val="150000"/>
              </a:lnSpc>
            </a:pPr>
            <a:r>
              <a:rPr lang="zh-CN" altLang="en-US" dirty="0"/>
              <a:t>局限：只能处理二元问题（</a:t>
            </a:r>
            <a:r>
              <a:rPr lang="en-US" altLang="zh-CN" dirty="0"/>
              <a:t>Binary Questions</a:t>
            </a:r>
            <a:r>
              <a:rPr lang="zh-CN" altLang="en-US" dirty="0"/>
              <a:t>）。</a:t>
            </a:r>
          </a:p>
        </p:txBody>
      </p:sp>
      <p:sp>
        <p:nvSpPr>
          <p:cNvPr id="5" name="文本框 4">
            <a:extLst>
              <a:ext uri="{FF2B5EF4-FFF2-40B4-BE49-F238E27FC236}">
                <a16:creationId xmlns:a16="http://schemas.microsoft.com/office/drawing/2014/main" id="{4B1CDC28-B62A-8D59-913A-EA74E6DADE4B}"/>
              </a:ext>
            </a:extLst>
          </p:cNvPr>
          <p:cNvSpPr txBox="1"/>
          <p:nvPr/>
        </p:nvSpPr>
        <p:spPr>
          <a:xfrm>
            <a:off x="728225" y="2623524"/>
            <a:ext cx="10792262" cy="1422441"/>
          </a:xfrm>
          <a:prstGeom prst="rect">
            <a:avLst/>
          </a:prstGeom>
          <a:noFill/>
          <a:ln>
            <a:solidFill>
              <a:schemeClr val="accent2"/>
            </a:solidFill>
          </a:ln>
        </p:spPr>
        <p:txBody>
          <a:bodyPr wrap="square" rtlCol="0">
            <a:spAutoFit/>
          </a:bodyPr>
          <a:lstStyle/>
          <a:p>
            <a:pPr>
              <a:lnSpc>
                <a:spcPct val="150000"/>
              </a:lnSpc>
            </a:pPr>
            <a:r>
              <a:rPr lang="en-US" altLang="zh-CN" sz="2000" b="1" dirty="0"/>
              <a:t>Basic RAPPOR</a:t>
            </a:r>
            <a:r>
              <a:rPr lang="en-US" altLang="zh-CN" sz="2000" dirty="0"/>
              <a:t>:</a:t>
            </a:r>
            <a:r>
              <a:rPr lang="zh-CN" altLang="en-US" sz="2000" dirty="0"/>
              <a:t>扩展以处理分类数据</a:t>
            </a:r>
            <a:endParaRPr lang="en-US" altLang="zh-CN" sz="2000" dirty="0"/>
          </a:p>
          <a:p>
            <a:pPr>
              <a:lnSpc>
                <a:spcPct val="150000"/>
              </a:lnSpc>
            </a:pPr>
            <a:r>
              <a:rPr lang="zh-CN" altLang="en-US" sz="2000" dirty="0">
                <a:solidFill>
                  <a:schemeClr val="accent2"/>
                </a:solidFill>
              </a:rPr>
              <a:t>局限：只能处理单类别数据；较高的通信成本。</a:t>
            </a:r>
            <a:endParaRPr lang="en-US" altLang="zh-CN" sz="2000" dirty="0">
              <a:solidFill>
                <a:schemeClr val="accent2"/>
              </a:solidFill>
            </a:endParaRPr>
          </a:p>
          <a:p>
            <a:pPr>
              <a:lnSpc>
                <a:spcPct val="150000"/>
              </a:lnSpc>
            </a:pPr>
            <a:r>
              <a:rPr lang="en-US" altLang="zh-CN" sz="2000" b="1" dirty="0"/>
              <a:t>RAPPOR</a:t>
            </a:r>
            <a:r>
              <a:rPr lang="en-US" altLang="zh-CN" sz="2000" dirty="0"/>
              <a:t> </a:t>
            </a:r>
            <a:r>
              <a:rPr lang="zh-CN" altLang="en-US" sz="2000" dirty="0"/>
              <a:t>利用</a:t>
            </a:r>
            <a:r>
              <a:rPr lang="zh-CN" altLang="en-US" sz="2000" b="1" dirty="0"/>
              <a:t>布隆过滤器</a:t>
            </a:r>
            <a:r>
              <a:rPr lang="zh-CN" altLang="en-US" sz="2000" dirty="0"/>
              <a:t>来降低通信成本，但随之导致了低准确性。两者之间需要做权衡。</a:t>
            </a:r>
          </a:p>
        </p:txBody>
      </p:sp>
      <p:pic>
        <p:nvPicPr>
          <p:cNvPr id="8" name="图片 7">
            <a:extLst>
              <a:ext uri="{FF2B5EF4-FFF2-40B4-BE49-F238E27FC236}">
                <a16:creationId xmlns:a16="http://schemas.microsoft.com/office/drawing/2014/main" id="{F9951817-5D61-DEC3-55BE-25C70BD2489D}"/>
              </a:ext>
            </a:extLst>
          </p:cNvPr>
          <p:cNvPicPr>
            <a:picLocks noChangeAspect="1"/>
          </p:cNvPicPr>
          <p:nvPr/>
        </p:nvPicPr>
        <p:blipFill>
          <a:blip r:embed="rId2"/>
          <a:stretch>
            <a:fillRect/>
          </a:stretch>
        </p:blipFill>
        <p:spPr>
          <a:xfrm>
            <a:off x="6577472" y="1167907"/>
            <a:ext cx="3538553" cy="1316409"/>
          </a:xfrm>
          <a:prstGeom prst="rect">
            <a:avLst/>
          </a:prstGeom>
        </p:spPr>
      </p:pic>
      <p:pic>
        <p:nvPicPr>
          <p:cNvPr id="10" name="图片 9">
            <a:extLst>
              <a:ext uri="{FF2B5EF4-FFF2-40B4-BE49-F238E27FC236}">
                <a16:creationId xmlns:a16="http://schemas.microsoft.com/office/drawing/2014/main" id="{787ECBF4-3AC9-F85B-F8F0-421D52D4E9DC}"/>
              </a:ext>
            </a:extLst>
          </p:cNvPr>
          <p:cNvPicPr>
            <a:picLocks noChangeAspect="1"/>
          </p:cNvPicPr>
          <p:nvPr/>
        </p:nvPicPr>
        <p:blipFill>
          <a:blip r:embed="rId3"/>
          <a:stretch>
            <a:fillRect/>
          </a:stretch>
        </p:blipFill>
        <p:spPr>
          <a:xfrm>
            <a:off x="3447484" y="4355689"/>
            <a:ext cx="3676839" cy="1505027"/>
          </a:xfrm>
          <a:prstGeom prst="rect">
            <a:avLst/>
          </a:prstGeom>
        </p:spPr>
      </p:pic>
      <p:pic>
        <p:nvPicPr>
          <p:cNvPr id="12" name="图片 11">
            <a:extLst>
              <a:ext uri="{FF2B5EF4-FFF2-40B4-BE49-F238E27FC236}">
                <a16:creationId xmlns:a16="http://schemas.microsoft.com/office/drawing/2014/main" id="{0E271F7B-C034-A59E-1E26-7697D3D98069}"/>
              </a:ext>
            </a:extLst>
          </p:cNvPr>
          <p:cNvPicPr>
            <a:picLocks noChangeAspect="1"/>
          </p:cNvPicPr>
          <p:nvPr/>
        </p:nvPicPr>
        <p:blipFill>
          <a:blip r:embed="rId4"/>
          <a:stretch>
            <a:fillRect/>
          </a:stretch>
        </p:blipFill>
        <p:spPr>
          <a:xfrm>
            <a:off x="728225" y="4993901"/>
            <a:ext cx="2559182" cy="412771"/>
          </a:xfrm>
          <a:prstGeom prst="rect">
            <a:avLst/>
          </a:prstGeom>
        </p:spPr>
      </p:pic>
      <p:pic>
        <p:nvPicPr>
          <p:cNvPr id="14" name="图片 13">
            <a:extLst>
              <a:ext uri="{FF2B5EF4-FFF2-40B4-BE49-F238E27FC236}">
                <a16:creationId xmlns:a16="http://schemas.microsoft.com/office/drawing/2014/main" id="{714073E9-498B-BB4B-CBF4-8D1B5E90A1F6}"/>
              </a:ext>
            </a:extLst>
          </p:cNvPr>
          <p:cNvPicPr>
            <a:picLocks noChangeAspect="1"/>
          </p:cNvPicPr>
          <p:nvPr/>
        </p:nvPicPr>
        <p:blipFill>
          <a:blip r:embed="rId5"/>
          <a:stretch>
            <a:fillRect/>
          </a:stretch>
        </p:blipFill>
        <p:spPr>
          <a:xfrm>
            <a:off x="7884020" y="4758839"/>
            <a:ext cx="2502029" cy="749339"/>
          </a:xfrm>
          <a:prstGeom prst="rect">
            <a:avLst/>
          </a:prstGeom>
        </p:spPr>
      </p:pic>
      <p:sp>
        <p:nvSpPr>
          <p:cNvPr id="6" name="文本框 5">
            <a:extLst>
              <a:ext uri="{FF2B5EF4-FFF2-40B4-BE49-F238E27FC236}">
                <a16:creationId xmlns:a16="http://schemas.microsoft.com/office/drawing/2014/main" id="{CA755CAF-70EE-7F59-3215-226D3DFBCC08}"/>
              </a:ext>
            </a:extLst>
          </p:cNvPr>
          <p:cNvSpPr txBox="1"/>
          <p:nvPr/>
        </p:nvSpPr>
        <p:spPr>
          <a:xfrm>
            <a:off x="1350120" y="4506793"/>
            <a:ext cx="1197764" cy="369332"/>
          </a:xfrm>
          <a:prstGeom prst="rect">
            <a:avLst/>
          </a:prstGeom>
          <a:noFill/>
        </p:spPr>
        <p:txBody>
          <a:bodyPr wrap="none" rtlCol="0">
            <a:spAutoFit/>
          </a:bodyPr>
          <a:lstStyle/>
          <a:p>
            <a:r>
              <a:rPr lang="en-US" altLang="zh-CN" dirty="0"/>
              <a:t>Number:7</a:t>
            </a:r>
            <a:endParaRPr lang="zh-CN" altLang="en-US" dirty="0"/>
          </a:p>
        </p:txBody>
      </p:sp>
      <p:pic>
        <p:nvPicPr>
          <p:cNvPr id="9" name="图片 8">
            <a:extLst>
              <a:ext uri="{FF2B5EF4-FFF2-40B4-BE49-F238E27FC236}">
                <a16:creationId xmlns:a16="http://schemas.microsoft.com/office/drawing/2014/main" id="{056F9BF1-3E9A-E556-1BD7-9FDEF2FCBF8B}"/>
              </a:ext>
            </a:extLst>
          </p:cNvPr>
          <p:cNvPicPr>
            <a:picLocks noChangeAspect="1"/>
          </p:cNvPicPr>
          <p:nvPr/>
        </p:nvPicPr>
        <p:blipFill>
          <a:blip r:embed="rId6"/>
          <a:stretch>
            <a:fillRect/>
          </a:stretch>
        </p:blipFill>
        <p:spPr>
          <a:xfrm>
            <a:off x="10218670" y="1413357"/>
            <a:ext cx="1301817" cy="749339"/>
          </a:xfrm>
          <a:prstGeom prst="rect">
            <a:avLst/>
          </a:prstGeom>
        </p:spPr>
      </p:pic>
    </p:spTree>
    <p:extLst>
      <p:ext uri="{BB962C8B-B14F-4D97-AF65-F5344CB8AC3E}">
        <p14:creationId xmlns:p14="http://schemas.microsoft.com/office/powerpoint/2010/main" val="185676125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par>
                                <p:cTn id="14" presetID="16" presetClass="entr" presetSubtype="2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02BE9-F4F2-9751-CD2B-528854295EE7}"/>
              </a:ext>
            </a:extLst>
          </p:cNvPr>
          <p:cNvSpPr>
            <a:spLocks noGrp="1"/>
          </p:cNvSpPr>
          <p:nvPr>
            <p:ph type="title"/>
          </p:nvPr>
        </p:nvSpPr>
        <p:spPr/>
        <p:txBody>
          <a:bodyPr/>
          <a:lstStyle/>
          <a:p>
            <a:r>
              <a:rPr lang="zh-CN" altLang="en-US" dirty="0"/>
              <a:t>先前方案</a:t>
            </a:r>
          </a:p>
        </p:txBody>
      </p:sp>
      <p:sp>
        <p:nvSpPr>
          <p:cNvPr id="3" name="灯片编号占位符 2">
            <a:extLst>
              <a:ext uri="{FF2B5EF4-FFF2-40B4-BE49-F238E27FC236}">
                <a16:creationId xmlns:a16="http://schemas.microsoft.com/office/drawing/2014/main" id="{18AA24F5-390C-7DC6-5E6E-F524AD8925A7}"/>
              </a:ext>
            </a:extLst>
          </p:cNvPr>
          <p:cNvSpPr>
            <a:spLocks noGrp="1"/>
          </p:cNvSpPr>
          <p:nvPr>
            <p:ph type="sldNum" sz="quarter" idx="12"/>
          </p:nvPr>
        </p:nvSpPr>
        <p:spPr/>
        <p:txBody>
          <a:bodyPr/>
          <a:lstStyle/>
          <a:p>
            <a:fld id="{5DD3DB80-B894-403A-B48E-6FDC1A72010E}" type="slidenum">
              <a:rPr lang="zh-CN" altLang="en-US" smtClean="0"/>
              <a:t>6</a:t>
            </a:fld>
            <a:endParaRPr lang="zh-CN" altLang="en-US"/>
          </a:p>
        </p:txBody>
      </p:sp>
      <p:sp>
        <p:nvSpPr>
          <p:cNvPr id="4" name="文本框 3">
            <a:extLst>
              <a:ext uri="{FF2B5EF4-FFF2-40B4-BE49-F238E27FC236}">
                <a16:creationId xmlns:a16="http://schemas.microsoft.com/office/drawing/2014/main" id="{90FAD0F0-1CC2-2DE3-84BB-7CD6BA289B39}"/>
              </a:ext>
            </a:extLst>
          </p:cNvPr>
          <p:cNvSpPr txBox="1"/>
          <p:nvPr/>
        </p:nvSpPr>
        <p:spPr>
          <a:xfrm>
            <a:off x="484815" y="1133777"/>
            <a:ext cx="11310331" cy="2120452"/>
          </a:xfrm>
          <a:prstGeom prst="rect">
            <a:avLst/>
          </a:prstGeom>
          <a:noFill/>
        </p:spPr>
        <p:txBody>
          <a:bodyPr wrap="square" rtlCol="0">
            <a:spAutoFit/>
          </a:bodyPr>
          <a:lstStyle/>
          <a:p>
            <a:pPr>
              <a:lnSpc>
                <a:spcPct val="150000"/>
              </a:lnSpc>
            </a:pPr>
            <a:r>
              <a:rPr lang="en-US" altLang="zh-CN" b="1" dirty="0"/>
              <a:t>Succinct Histogram</a:t>
            </a:r>
            <a:r>
              <a:rPr lang="zh-CN" altLang="en-US" b="1" dirty="0"/>
              <a:t>（</a:t>
            </a:r>
            <a:r>
              <a:rPr lang="en-US" altLang="zh-CN" b="1" dirty="0"/>
              <a:t>SH</a:t>
            </a:r>
            <a:r>
              <a:rPr lang="zh-CN" altLang="en-US" b="1" dirty="0"/>
              <a:t>）</a:t>
            </a:r>
            <a:r>
              <a:rPr lang="zh-CN" altLang="en-US" dirty="0"/>
              <a:t>：用以处理高通信的问题</a:t>
            </a:r>
            <a:endParaRPr lang="en-US" altLang="zh-CN" dirty="0"/>
          </a:p>
          <a:p>
            <a:pPr>
              <a:lnSpc>
                <a:spcPct val="150000"/>
              </a:lnSpc>
            </a:pPr>
            <a:r>
              <a:rPr lang="zh-CN" altLang="en-US" dirty="0"/>
              <a:t>           </a:t>
            </a:r>
            <a:r>
              <a:rPr lang="en-US" altLang="zh-CN" dirty="0"/>
              <a:t>1.</a:t>
            </a:r>
            <a:r>
              <a:rPr lang="zh-CN" altLang="en-US" dirty="0"/>
              <a:t>随机选取</a:t>
            </a:r>
            <a:r>
              <a:rPr lang="en-US" altLang="zh-CN" dirty="0"/>
              <a:t>1</a:t>
            </a:r>
            <a:r>
              <a:rPr lang="zh-CN" altLang="en-US" dirty="0"/>
              <a:t>位，随机化并报告该位；（</a:t>
            </a:r>
            <a:r>
              <a:rPr lang="zh-CN" altLang="en-US" dirty="0">
                <a:solidFill>
                  <a:srgbClr val="FF0000"/>
                </a:solidFill>
              </a:rPr>
              <a:t>只在</a:t>
            </a:r>
            <a:r>
              <a:rPr lang="en-US" altLang="zh-CN" dirty="0">
                <a:solidFill>
                  <a:srgbClr val="FF0000"/>
                </a:solidFill>
              </a:rPr>
              <a:t>d&lt;n</a:t>
            </a:r>
            <a:r>
              <a:rPr lang="zh-CN" altLang="en-US" dirty="0">
                <a:solidFill>
                  <a:srgbClr val="FF0000"/>
                </a:solidFill>
              </a:rPr>
              <a:t>时有效，</a:t>
            </a:r>
            <a:r>
              <a:rPr lang="en-US" altLang="zh-CN" dirty="0">
                <a:solidFill>
                  <a:srgbClr val="FF0000"/>
                </a:solidFill>
              </a:rPr>
              <a:t>n</a:t>
            </a:r>
            <a:r>
              <a:rPr lang="zh-CN" altLang="en-US" dirty="0">
                <a:solidFill>
                  <a:srgbClr val="FF0000"/>
                </a:solidFill>
              </a:rPr>
              <a:t>是用户数，</a:t>
            </a:r>
            <a:r>
              <a:rPr lang="en-US" altLang="zh-CN" dirty="0">
                <a:solidFill>
                  <a:srgbClr val="FF0000"/>
                </a:solidFill>
              </a:rPr>
              <a:t>d</a:t>
            </a:r>
            <a:r>
              <a:rPr lang="zh-CN" altLang="en-US" dirty="0">
                <a:solidFill>
                  <a:srgbClr val="FF0000"/>
                </a:solidFill>
              </a:rPr>
              <a:t>是可能项的域，即向量位数</a:t>
            </a:r>
            <a:r>
              <a:rPr lang="zh-CN" altLang="en-US" dirty="0"/>
              <a:t>）</a:t>
            </a:r>
            <a:endParaRPr lang="en-US" altLang="zh-CN" dirty="0"/>
          </a:p>
          <a:p>
            <a:pPr>
              <a:lnSpc>
                <a:spcPct val="150000"/>
              </a:lnSpc>
            </a:pPr>
            <a:r>
              <a:rPr lang="zh-CN" altLang="en-US" dirty="0"/>
              <a:t>           </a:t>
            </a:r>
            <a:r>
              <a:rPr lang="en-US" altLang="zh-CN" dirty="0"/>
              <a:t>2.</a:t>
            </a:r>
            <a:r>
              <a:rPr lang="zh-CN" altLang="en-US" dirty="0"/>
              <a:t>通信成本</a:t>
            </a:r>
            <a:r>
              <a:rPr lang="en-US" altLang="zh-CN" dirty="0"/>
              <a:t>: O(1)</a:t>
            </a:r>
            <a:r>
              <a:rPr lang="zh-CN" altLang="en-US" dirty="0"/>
              <a:t>。</a:t>
            </a:r>
            <a:endParaRPr lang="en-US" altLang="zh-CN" dirty="0"/>
          </a:p>
          <a:p>
            <a:pPr>
              <a:lnSpc>
                <a:spcPct val="150000"/>
              </a:lnSpc>
            </a:pPr>
            <a:r>
              <a:rPr lang="zh-CN" altLang="en-US" dirty="0"/>
              <a:t>为了使第一种思想在</a:t>
            </a:r>
            <a:r>
              <a:rPr lang="en-US" altLang="zh-CN" dirty="0"/>
              <a:t>d &gt; n</a:t>
            </a:r>
            <a:r>
              <a:rPr lang="zh-CN" altLang="en-US" dirty="0"/>
              <a:t>时有效，</a:t>
            </a:r>
            <a:r>
              <a:rPr lang="en-US" altLang="zh-CN" dirty="0"/>
              <a:t>SH</a:t>
            </a:r>
            <a:r>
              <a:rPr lang="zh-CN" altLang="en-US" dirty="0"/>
              <a:t>在预处理步骤中对数据进行</a:t>
            </a:r>
            <a:r>
              <a:rPr lang="zh-CN" altLang="en-US" dirty="0">
                <a:solidFill>
                  <a:srgbClr val="FF0000"/>
                </a:solidFill>
              </a:rPr>
              <a:t>随机投影</a:t>
            </a:r>
            <a:r>
              <a:rPr lang="zh-CN" altLang="en-US" dirty="0"/>
              <a:t>，将数据的维数从</a:t>
            </a:r>
            <a:r>
              <a:rPr lang="en-US" altLang="zh-CN" dirty="0"/>
              <a:t>d</a:t>
            </a:r>
            <a:r>
              <a:rPr lang="zh-CN" altLang="en-US" dirty="0"/>
              <a:t>降到</a:t>
            </a:r>
            <a:r>
              <a:rPr lang="en-US" altLang="zh-CN" dirty="0">
                <a:solidFill>
                  <a:srgbClr val="FF0000"/>
                </a:solidFill>
              </a:rPr>
              <a:t>m = O ( n )</a:t>
            </a:r>
            <a:r>
              <a:rPr lang="zh-CN" altLang="en-US" dirty="0"/>
              <a:t>。</a:t>
            </a:r>
            <a:endParaRPr lang="en-US" altLang="zh-CN" dirty="0"/>
          </a:p>
          <a:p>
            <a:pPr>
              <a:lnSpc>
                <a:spcPct val="150000"/>
              </a:lnSpc>
            </a:pPr>
            <a:r>
              <a:rPr lang="zh-CN" altLang="en-US" dirty="0">
                <a:solidFill>
                  <a:schemeClr val="accent2"/>
                </a:solidFill>
              </a:rPr>
              <a:t>局限：只能处理单类别数据，相较</a:t>
            </a:r>
            <a:r>
              <a:rPr lang="en-US" altLang="zh-CN" dirty="0">
                <a:solidFill>
                  <a:schemeClr val="accent2"/>
                </a:solidFill>
              </a:rPr>
              <a:t>RAPPOR</a:t>
            </a:r>
            <a:r>
              <a:rPr lang="zh-CN" altLang="en-US" dirty="0">
                <a:solidFill>
                  <a:schemeClr val="accent2"/>
                </a:solidFill>
              </a:rPr>
              <a:t>准确率更低。</a:t>
            </a:r>
            <a:endParaRPr lang="en-US" altLang="zh-CN" dirty="0">
              <a:solidFill>
                <a:schemeClr val="accent2"/>
              </a:solidFill>
            </a:endParaRPr>
          </a:p>
        </p:txBody>
      </p:sp>
      <p:pic>
        <p:nvPicPr>
          <p:cNvPr id="6" name="图片 5">
            <a:extLst>
              <a:ext uri="{FF2B5EF4-FFF2-40B4-BE49-F238E27FC236}">
                <a16:creationId xmlns:a16="http://schemas.microsoft.com/office/drawing/2014/main" id="{15DD135B-9DEF-B918-B31B-4F3A8D578BA4}"/>
              </a:ext>
            </a:extLst>
          </p:cNvPr>
          <p:cNvPicPr>
            <a:picLocks noChangeAspect="1"/>
          </p:cNvPicPr>
          <p:nvPr/>
        </p:nvPicPr>
        <p:blipFill>
          <a:blip r:embed="rId3"/>
          <a:stretch>
            <a:fillRect/>
          </a:stretch>
        </p:blipFill>
        <p:spPr>
          <a:xfrm>
            <a:off x="2147744" y="4006469"/>
            <a:ext cx="3880049" cy="1397072"/>
          </a:xfrm>
          <a:prstGeom prst="rect">
            <a:avLst/>
          </a:prstGeom>
        </p:spPr>
      </p:pic>
      <p:pic>
        <p:nvPicPr>
          <p:cNvPr id="8" name="图片 7">
            <a:extLst>
              <a:ext uri="{FF2B5EF4-FFF2-40B4-BE49-F238E27FC236}">
                <a16:creationId xmlns:a16="http://schemas.microsoft.com/office/drawing/2014/main" id="{87B5FC20-981F-781F-3F40-E74CAC8EA603}"/>
              </a:ext>
            </a:extLst>
          </p:cNvPr>
          <p:cNvPicPr>
            <a:picLocks noChangeAspect="1"/>
          </p:cNvPicPr>
          <p:nvPr/>
        </p:nvPicPr>
        <p:blipFill>
          <a:blip r:embed="rId4"/>
          <a:stretch>
            <a:fillRect/>
          </a:stretch>
        </p:blipFill>
        <p:spPr>
          <a:xfrm>
            <a:off x="4408890" y="3603772"/>
            <a:ext cx="876345" cy="330217"/>
          </a:xfrm>
          <a:prstGeom prst="rect">
            <a:avLst/>
          </a:prstGeom>
        </p:spPr>
      </p:pic>
      <p:sp>
        <p:nvSpPr>
          <p:cNvPr id="5" name="文本框 4">
            <a:extLst>
              <a:ext uri="{FF2B5EF4-FFF2-40B4-BE49-F238E27FC236}">
                <a16:creationId xmlns:a16="http://schemas.microsoft.com/office/drawing/2014/main" id="{D81A7D5B-F98F-7258-800C-F31426DE7766}"/>
              </a:ext>
            </a:extLst>
          </p:cNvPr>
          <p:cNvSpPr txBox="1"/>
          <p:nvPr/>
        </p:nvSpPr>
        <p:spPr>
          <a:xfrm>
            <a:off x="570733" y="4127415"/>
            <a:ext cx="1326004" cy="369332"/>
          </a:xfrm>
          <a:prstGeom prst="rect">
            <a:avLst/>
          </a:prstGeom>
          <a:noFill/>
        </p:spPr>
        <p:txBody>
          <a:bodyPr wrap="none" rtlCol="0">
            <a:spAutoFit/>
          </a:bodyPr>
          <a:lstStyle/>
          <a:p>
            <a:r>
              <a:rPr lang="en-US" altLang="zh-CN" dirty="0"/>
              <a:t>Number:96</a:t>
            </a:r>
            <a:endParaRPr lang="zh-CN" altLang="en-US" dirty="0"/>
          </a:p>
        </p:txBody>
      </p:sp>
      <p:sp>
        <p:nvSpPr>
          <p:cNvPr id="7" name="文本框 6">
            <a:extLst>
              <a:ext uri="{FF2B5EF4-FFF2-40B4-BE49-F238E27FC236}">
                <a16:creationId xmlns:a16="http://schemas.microsoft.com/office/drawing/2014/main" id="{0D71BFFC-2D3E-CBA0-E195-EE017EF170CA}"/>
              </a:ext>
            </a:extLst>
          </p:cNvPr>
          <p:cNvSpPr txBox="1"/>
          <p:nvPr/>
        </p:nvSpPr>
        <p:spPr>
          <a:xfrm>
            <a:off x="1693788" y="5403541"/>
            <a:ext cx="3506088" cy="369332"/>
          </a:xfrm>
          <a:prstGeom prst="rect">
            <a:avLst/>
          </a:prstGeom>
          <a:noFill/>
        </p:spPr>
        <p:txBody>
          <a:bodyPr wrap="none" rtlCol="0">
            <a:spAutoFit/>
          </a:bodyPr>
          <a:lstStyle/>
          <a:p>
            <a:r>
              <a:rPr lang="zh-CN" altLang="en-US" dirty="0"/>
              <a:t>直接运用</a:t>
            </a:r>
            <a:r>
              <a:rPr lang="en-US" altLang="zh-CN" dirty="0"/>
              <a:t>Randomized Response</a:t>
            </a:r>
            <a:endParaRPr lang="zh-CN" altLang="en-US" dirty="0"/>
          </a:p>
        </p:txBody>
      </p:sp>
      <p:pic>
        <p:nvPicPr>
          <p:cNvPr id="9" name="图片 8">
            <a:extLst>
              <a:ext uri="{FF2B5EF4-FFF2-40B4-BE49-F238E27FC236}">
                <a16:creationId xmlns:a16="http://schemas.microsoft.com/office/drawing/2014/main" id="{B3F874CD-E005-8D9A-2CB8-FC2210FEED14}"/>
              </a:ext>
            </a:extLst>
          </p:cNvPr>
          <p:cNvPicPr>
            <a:picLocks noChangeAspect="1"/>
          </p:cNvPicPr>
          <p:nvPr/>
        </p:nvPicPr>
        <p:blipFill>
          <a:blip r:embed="rId5"/>
          <a:stretch>
            <a:fillRect/>
          </a:stretch>
        </p:blipFill>
        <p:spPr>
          <a:xfrm>
            <a:off x="5590842" y="5028871"/>
            <a:ext cx="1301817" cy="749339"/>
          </a:xfrm>
          <a:prstGeom prst="rect">
            <a:avLst/>
          </a:prstGeom>
        </p:spPr>
      </p:pic>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B0FEFA70-4131-BC0D-2398-EF80A1745B2B}"/>
                  </a:ext>
                </a:extLst>
              </p:cNvPr>
              <p:cNvSpPr txBox="1"/>
              <p:nvPr/>
            </p:nvSpPr>
            <p:spPr>
              <a:xfrm>
                <a:off x="6820155" y="2841313"/>
                <a:ext cx="4974991" cy="3394391"/>
              </a:xfrm>
              <a:prstGeom prst="rect">
                <a:avLst/>
              </a:prstGeom>
              <a:noFill/>
              <a:ln>
                <a:solidFill>
                  <a:schemeClr val="accent2"/>
                </a:solidFill>
              </a:ln>
            </p:spPr>
            <p:txBody>
              <a:bodyPr wrap="square" rtlCol="0">
                <a:spAutoFit/>
              </a:bodyPr>
              <a:lstStyle/>
              <a:p>
                <a:pPr>
                  <a:lnSpc>
                    <a:spcPct val="150000"/>
                  </a:lnSpc>
                </a:pPr>
                <a:r>
                  <a:rPr lang="zh-CN" altLang="en-US" b="1" dirty="0"/>
                  <a:t>随机投影</a:t>
                </a:r>
                <a:r>
                  <a:rPr lang="zh-CN" altLang="en-US" dirty="0"/>
                  <a:t>：</a:t>
                </a:r>
                <a:endParaRPr lang="en-US" altLang="zh-CN" dirty="0"/>
              </a:p>
              <a:p>
                <a:pPr>
                  <a:lnSpc>
                    <a:spcPct val="150000"/>
                  </a:lnSpc>
                </a:pPr>
                <a:r>
                  <a:rPr lang="en-US" altLang="zh-CN" dirty="0"/>
                  <a:t>SH</a:t>
                </a:r>
                <a:r>
                  <a:rPr lang="zh-CN" altLang="en-US" dirty="0"/>
                  <a:t>生成一个</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m:t>
                    </m:r>
                  </m:oMath>
                </a14:m>
                <a:r>
                  <a:rPr lang="zh-CN" altLang="en-US" dirty="0"/>
                  <a:t>的</a:t>
                </a:r>
                <a:r>
                  <a:rPr lang="zh-CN" altLang="en-US" dirty="0">
                    <a:solidFill>
                      <a:srgbClr val="FF0000"/>
                    </a:solidFill>
                  </a:rPr>
                  <a:t>矩阵</a:t>
                </a:r>
                <a14:m>
                  <m:oMath xmlns:m="http://schemas.openxmlformats.org/officeDocument/2006/math">
                    <m:r>
                      <m:rPr>
                        <m:sty m:val="p"/>
                      </m:rPr>
                      <a:rPr lang="el-GR" altLang="zh-CN" i="1" smtClean="0">
                        <a:solidFill>
                          <a:srgbClr val="FF0000"/>
                        </a:solidFill>
                        <a:latin typeface="Cambria Math" panose="02040503050406030204" pitchFamily="18" charset="0"/>
                        <a:ea typeface="Cambria Math" panose="02040503050406030204" pitchFamily="18" charset="0"/>
                      </a:rPr>
                      <m:t>Φ</m:t>
                    </m:r>
                  </m:oMath>
                </a14:m>
                <a:r>
                  <a:rPr lang="zh-CN" altLang="en-US" dirty="0"/>
                  <a:t>。</a:t>
                </a:r>
                <a:endParaRPr lang="en-US" altLang="zh-CN" dirty="0"/>
              </a:p>
              <a:p>
                <a:pPr>
                  <a:lnSpc>
                    <a:spcPct val="150000"/>
                  </a:lnSpc>
                </a:pPr>
                <a:r>
                  <a:rPr lang="zh-CN" altLang="en-US" dirty="0"/>
                  <a:t>矩阵中的元素从两个可能的值：</a:t>
                </a:r>
                <a:br>
                  <a:rPr lang="en-US" altLang="zh-CN" dirty="0"/>
                </a:b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𝑚</m:t>
                              </m:r>
                            </m:e>
                          </m:rad>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𝑚</m:t>
                              </m:r>
                            </m:e>
                          </m:rad>
                        </m:den>
                      </m:f>
                      <m:r>
                        <a:rPr lang="en-US" altLang="zh-CN" b="0" i="1" smtClean="0">
                          <a:latin typeface="Cambria Math" panose="02040503050406030204" pitchFamily="18" charset="0"/>
                        </a:rPr>
                        <m:t>)</m:t>
                      </m:r>
                    </m:oMath>
                  </m:oMathPara>
                </a14:m>
                <a:endParaRPr lang="en-US" altLang="zh-CN" dirty="0"/>
              </a:p>
              <a:p>
                <a:pPr>
                  <a:lnSpc>
                    <a:spcPct val="150000"/>
                  </a:lnSpc>
                </a:pPr>
                <a:r>
                  <a:rPr lang="zh-CN" altLang="en-US" dirty="0"/>
                  <a:t>中独立地、均匀地选择。（本质是</a:t>
                </a:r>
                <a:r>
                  <a:rPr lang="zh-CN" altLang="en-US" b="1" dirty="0"/>
                  <a:t>二进制值</a:t>
                </a:r>
                <a:r>
                  <a:rPr lang="zh-CN" altLang="en-US" dirty="0"/>
                  <a:t>）。每个用户将其长度</a:t>
                </a:r>
                <a:r>
                  <a:rPr lang="en-US" altLang="zh-CN" dirty="0"/>
                  <a:t>d</a:t>
                </a:r>
                <a:r>
                  <a:rPr lang="zh-CN" altLang="en-US" dirty="0"/>
                  <a:t>位向量与</a:t>
                </a:r>
                <a:r>
                  <a:rPr lang="en-US" altLang="zh-CN" dirty="0"/>
                  <a:t>Φ</a:t>
                </a:r>
                <a:r>
                  <a:rPr lang="zh-CN" altLang="en-US" dirty="0"/>
                  <a:t>相乘，得到一个长度</a:t>
                </a:r>
                <a:r>
                  <a:rPr lang="en-US" altLang="zh-CN" dirty="0"/>
                  <a:t>m</a:t>
                </a:r>
                <a:r>
                  <a:rPr lang="zh-CN" altLang="en-US" dirty="0"/>
                  <a:t>向量。</a:t>
                </a:r>
              </a:p>
            </p:txBody>
          </p:sp>
        </mc:Choice>
        <mc:Fallback>
          <p:sp>
            <p:nvSpPr>
              <p:cNvPr id="10" name="文本框 9">
                <a:extLst>
                  <a:ext uri="{FF2B5EF4-FFF2-40B4-BE49-F238E27FC236}">
                    <a16:creationId xmlns:a16="http://schemas.microsoft.com/office/drawing/2014/main" id="{B0FEFA70-4131-BC0D-2398-EF80A1745B2B}"/>
                  </a:ext>
                </a:extLst>
              </p:cNvPr>
              <p:cNvSpPr txBox="1">
                <a:spLocks noRot="1" noChangeAspect="1" noMove="1" noResize="1" noEditPoints="1" noAdjustHandles="1" noChangeArrowheads="1" noChangeShapeType="1" noTextEdit="1"/>
              </p:cNvSpPr>
              <p:nvPr/>
            </p:nvSpPr>
            <p:spPr>
              <a:xfrm>
                <a:off x="6820155" y="2841313"/>
                <a:ext cx="4974991" cy="3394391"/>
              </a:xfrm>
              <a:prstGeom prst="rect">
                <a:avLst/>
              </a:prstGeom>
              <a:blipFill>
                <a:blip r:embed="rId6"/>
                <a:stretch>
                  <a:fillRect l="-978" r="-978" b="-1789"/>
                </a:stretch>
              </a:blipFill>
              <a:ln>
                <a:solidFill>
                  <a:schemeClr val="accent2"/>
                </a:solidFill>
              </a:ln>
            </p:spPr>
            <p:txBody>
              <a:bodyPr/>
              <a:lstStyle/>
              <a:p>
                <a:r>
                  <a:rPr lang="zh-CN" altLang="en-US">
                    <a:noFill/>
                  </a:rPr>
                  <a:t> </a:t>
                </a:r>
              </a:p>
            </p:txBody>
          </p:sp>
        </mc:Fallback>
      </mc:AlternateContent>
    </p:spTree>
    <p:extLst>
      <p:ext uri="{BB962C8B-B14F-4D97-AF65-F5344CB8AC3E}">
        <p14:creationId xmlns:p14="http://schemas.microsoft.com/office/powerpoint/2010/main" val="111500705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34D20A-505E-EEA5-4FCF-3AB92E93EC0F}"/>
              </a:ext>
            </a:extLst>
          </p:cNvPr>
          <p:cNvSpPr>
            <a:spLocks noGrp="1"/>
          </p:cNvSpPr>
          <p:nvPr>
            <p:ph type="title"/>
          </p:nvPr>
        </p:nvSpPr>
        <p:spPr/>
        <p:txBody>
          <a:bodyPr/>
          <a:lstStyle/>
          <a:p>
            <a:r>
              <a:rPr lang="zh-CN" altLang="en-US" dirty="0"/>
              <a:t>问题描述</a:t>
            </a:r>
          </a:p>
        </p:txBody>
      </p:sp>
      <p:sp>
        <p:nvSpPr>
          <p:cNvPr id="3" name="灯片编号占位符 2">
            <a:extLst>
              <a:ext uri="{FF2B5EF4-FFF2-40B4-BE49-F238E27FC236}">
                <a16:creationId xmlns:a16="http://schemas.microsoft.com/office/drawing/2014/main" id="{016D3EA2-57D2-6F3D-3A87-63ED5CC71B53}"/>
              </a:ext>
            </a:extLst>
          </p:cNvPr>
          <p:cNvSpPr>
            <a:spLocks noGrp="1"/>
          </p:cNvSpPr>
          <p:nvPr>
            <p:ph type="sldNum" sz="quarter" idx="12"/>
          </p:nvPr>
        </p:nvSpPr>
        <p:spPr/>
        <p:txBody>
          <a:bodyPr/>
          <a:lstStyle/>
          <a:p>
            <a:fld id="{5DD3DB80-B894-403A-B48E-6FDC1A72010E}" type="slidenum">
              <a:rPr lang="zh-CN" altLang="en-US" smtClean="0"/>
              <a:t>7</a:t>
            </a:fld>
            <a:endParaRPr lang="zh-CN" altLang="en-US"/>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BAA2BB9B-DFBB-E517-B35D-25DE2F92CE69}"/>
                  </a:ext>
                </a:extLst>
              </p:cNvPr>
              <p:cNvSpPr txBox="1"/>
              <p:nvPr/>
            </p:nvSpPr>
            <p:spPr>
              <a:xfrm>
                <a:off x="784225" y="3133627"/>
                <a:ext cx="10850562" cy="873957"/>
              </a:xfrm>
              <a:prstGeom prst="rect">
                <a:avLst/>
              </a:prstGeom>
              <a:noFill/>
            </p:spPr>
            <p:txBody>
              <a:bodyPr wrap="square" rtlCol="0">
                <a:spAutoFit/>
              </a:bodyPr>
              <a:lstStyle/>
              <a:p>
                <a:pPr>
                  <a:lnSpc>
                    <a:spcPct val="150000"/>
                  </a:lnSpc>
                </a:pPr>
                <a:r>
                  <a:rPr lang="zh-CN" altLang="en-US" b="1" dirty="0"/>
                  <a:t>每个用户</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𝒊</m:t>
                        </m:r>
                      </m:sub>
                    </m:sSub>
                  </m:oMath>
                </a14:m>
                <a:r>
                  <a:rPr lang="zh-CN" altLang="en-US" b="1" dirty="0"/>
                  <a:t>拥有一个项目集：</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1" i="1" smtClean="0">
                            <a:latin typeface="Cambria Math" panose="02040503050406030204" pitchFamily="18" charset="0"/>
                          </a:rPr>
                          <m:t>𝒊</m:t>
                        </m:r>
                      </m:sub>
                    </m:sSub>
                  </m:oMath>
                </a14:m>
                <a:r>
                  <a:rPr lang="zh-CN" altLang="en-US" b="1" dirty="0"/>
                  <a:t>，假定每个用户项目数量固定为</a:t>
                </a:r>
                <a14:m>
                  <m:oMath xmlns:m="http://schemas.openxmlformats.org/officeDocument/2006/math">
                    <m:r>
                      <a:rPr lang="en-US" altLang="zh-CN" b="1" i="1" dirty="0" smtClean="0">
                        <a:solidFill>
                          <a:srgbClr val="FF0000"/>
                        </a:solidFill>
                        <a:latin typeface="Cambria Math" panose="02040503050406030204" pitchFamily="18" charset="0"/>
                      </a:rPr>
                      <m:t>𝒍</m:t>
                    </m:r>
                  </m:oMath>
                </a14:m>
                <a:r>
                  <a:rPr lang="en-US" altLang="zh-CN" b="1" dirty="0"/>
                  <a:t>.</a:t>
                </a:r>
                <a:r>
                  <a:rPr lang="zh-CN" altLang="en-US" b="1" dirty="0"/>
                  <a:t>即</a:t>
                </a:r>
                <a14:m>
                  <m:oMath xmlns:m="http://schemas.openxmlformats.org/officeDocument/2006/math">
                    <m:r>
                      <a:rPr lang="en-US" altLang="zh-CN" b="1" i="1" dirty="0" smtClean="0">
                        <a:latin typeface="Cambria Math" panose="02040503050406030204" pitchFamily="18" charset="0"/>
                        <a:ea typeface="Cambria Math" panose="02040503050406030204" pitchFamily="18" charset="0"/>
                      </a:rPr>
                      <m:t>∀</m:t>
                    </m:r>
                    <m:r>
                      <a:rPr lang="en-US" altLang="zh-CN" b="1" i="1" dirty="0" smtClean="0">
                        <a:latin typeface="Cambria Math" panose="02040503050406030204" pitchFamily="18" charset="0"/>
                        <a:ea typeface="Cambria Math" panose="02040503050406030204" pitchFamily="18" charset="0"/>
                      </a:rPr>
                      <m:t>𝒊</m:t>
                    </m:r>
                    <m:r>
                      <a:rPr lang="en-US" altLang="zh-CN" b="1" i="1" dirty="0" smtClean="0">
                        <a:latin typeface="Cambria Math" panose="02040503050406030204" pitchFamily="18" charset="0"/>
                        <a:ea typeface="Cambria Math" panose="02040503050406030204" pitchFamily="18" charset="0"/>
                      </a:rPr>
                      <m:t>,</m:t>
                    </m:r>
                    <m:sSub>
                      <m:sSubPr>
                        <m:ctrlPr>
                          <a:rPr lang="en-US" altLang="zh-CN" b="1" i="1" dirty="0" smtClean="0">
                            <a:latin typeface="Cambria Math" panose="02040503050406030204" pitchFamily="18" charset="0"/>
                            <a:ea typeface="Cambria Math" panose="02040503050406030204" pitchFamily="18" charset="0"/>
                          </a:rPr>
                        </m:ctrlPr>
                      </m:sSubPr>
                      <m:e>
                        <m:r>
                          <a:rPr lang="en-US" altLang="zh-CN" b="1" i="1" dirty="0" smtClean="0">
                            <a:latin typeface="Cambria Math" panose="02040503050406030204" pitchFamily="18" charset="0"/>
                            <a:ea typeface="Cambria Math" panose="02040503050406030204" pitchFamily="18" charset="0"/>
                          </a:rPr>
                          <m:t>𝑽</m:t>
                        </m:r>
                      </m:e>
                      <m:sub>
                        <m:r>
                          <a:rPr lang="en-US" altLang="zh-CN" b="1" i="1" dirty="0" smtClean="0">
                            <a:latin typeface="Cambria Math" panose="02040503050406030204" pitchFamily="18" charset="0"/>
                            <a:ea typeface="Cambria Math" panose="02040503050406030204" pitchFamily="18" charset="0"/>
                          </a:rPr>
                          <m:t>𝒊</m:t>
                        </m:r>
                      </m:sub>
                    </m:sSub>
                    <m:r>
                      <a:rPr lang="en-US" altLang="zh-CN" b="1" i="1" dirty="0" smtClean="0">
                        <a:latin typeface="Cambria Math" panose="02040503050406030204" pitchFamily="18" charset="0"/>
                        <a:ea typeface="Cambria Math" panose="02040503050406030204" pitchFamily="18" charset="0"/>
                      </a:rPr>
                      <m:t>=</m:t>
                    </m:r>
                    <m:r>
                      <a:rPr lang="en-US" altLang="zh-CN" b="1" i="1" dirty="0" smtClean="0">
                        <a:latin typeface="Cambria Math" panose="02040503050406030204" pitchFamily="18" charset="0"/>
                      </a:rPr>
                      <m:t>𝒍</m:t>
                    </m:r>
                  </m:oMath>
                </a14:m>
                <a:r>
                  <a:rPr lang="zh-CN" altLang="en-US" b="1" dirty="0"/>
                  <a:t>，其中</a:t>
                </a:r>
                <a14:m>
                  <m:oMath xmlns:m="http://schemas.openxmlformats.org/officeDocument/2006/math">
                    <m:r>
                      <a:rPr lang="en-US" altLang="zh-CN" b="1" i="1" dirty="0" smtClean="0">
                        <a:latin typeface="Cambria Math" panose="02040503050406030204" pitchFamily="18" charset="0"/>
                      </a:rPr>
                      <m:t>𝒍</m:t>
                    </m:r>
                  </m:oMath>
                </a14:m>
                <a:r>
                  <a:rPr lang="zh-CN" altLang="en-US" b="1" dirty="0"/>
                  <a:t>是系统参数，通常设置为</a:t>
                </a:r>
                <a:r>
                  <a:rPr lang="zh-CN" altLang="en-US" b="1" dirty="0">
                    <a:solidFill>
                      <a:srgbClr val="FF0000"/>
                    </a:solidFill>
                  </a:rPr>
                  <a:t>合理的大值</a:t>
                </a:r>
                <a:r>
                  <a:rPr lang="zh-CN" altLang="en-US" b="1" dirty="0"/>
                  <a:t>。</a:t>
                </a:r>
              </a:p>
            </p:txBody>
          </p:sp>
        </mc:Choice>
        <mc:Fallback>
          <p:sp>
            <p:nvSpPr>
              <p:cNvPr id="4" name="文本框 3">
                <a:extLst>
                  <a:ext uri="{FF2B5EF4-FFF2-40B4-BE49-F238E27FC236}">
                    <a16:creationId xmlns:a16="http://schemas.microsoft.com/office/drawing/2014/main" id="{BAA2BB9B-DFBB-E517-B35D-25DE2F92CE69}"/>
                  </a:ext>
                </a:extLst>
              </p:cNvPr>
              <p:cNvSpPr txBox="1">
                <a:spLocks noRot="1" noChangeAspect="1" noMove="1" noResize="1" noEditPoints="1" noAdjustHandles="1" noChangeArrowheads="1" noChangeShapeType="1" noTextEdit="1"/>
              </p:cNvSpPr>
              <p:nvPr/>
            </p:nvSpPr>
            <p:spPr>
              <a:xfrm>
                <a:off x="784225" y="3133627"/>
                <a:ext cx="10850562" cy="873957"/>
              </a:xfrm>
              <a:prstGeom prst="rect">
                <a:avLst/>
              </a:prstGeom>
              <a:blipFill>
                <a:blip r:embed="rId2"/>
                <a:stretch>
                  <a:fillRect l="-506" b="-1049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A17BD26-B8FA-821A-B36B-FC84E077194D}"/>
              </a:ext>
            </a:extLst>
          </p:cNvPr>
          <p:cNvPicPr>
            <a:picLocks noChangeAspect="1"/>
          </p:cNvPicPr>
          <p:nvPr/>
        </p:nvPicPr>
        <p:blipFill>
          <a:blip r:embed="rId3"/>
          <a:stretch>
            <a:fillRect/>
          </a:stretch>
        </p:blipFill>
        <p:spPr>
          <a:xfrm>
            <a:off x="2904954" y="4070243"/>
            <a:ext cx="4451579" cy="2165461"/>
          </a:xfrm>
          <a:prstGeom prst="rect">
            <a:avLst/>
          </a:prstGeom>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3112C50F-F371-F6FD-C29D-0B48129C1D81}"/>
                  </a:ext>
                </a:extLst>
              </p:cNvPr>
              <p:cNvSpPr txBox="1"/>
              <p:nvPr/>
            </p:nvSpPr>
            <p:spPr>
              <a:xfrm>
                <a:off x="6616796" y="4244449"/>
                <a:ext cx="3236784" cy="369332"/>
              </a:xfrm>
              <a:prstGeom prst="rect">
                <a:avLst/>
              </a:prstGeom>
              <a:noFill/>
              <a:ln>
                <a:solidFill>
                  <a:schemeClr val="accent2"/>
                </a:solidFill>
              </a:ln>
            </p:spPr>
            <p:txBody>
              <a:bodyPr wrap="none" rtlCol="0">
                <a:spAutoFit/>
              </a:bodyPr>
              <a:lstStyle/>
              <a:p>
                <a:r>
                  <a:rPr lang="zh-CN" altLang="en-US" b="1" dirty="0"/>
                  <a:t>随机</a:t>
                </a:r>
                <a:r>
                  <a:rPr lang="zh-CN" altLang="en-US" dirty="0"/>
                  <a:t>抽取</a:t>
                </a:r>
                <a14:m>
                  <m:oMath xmlns:m="http://schemas.openxmlformats.org/officeDocument/2006/math">
                    <m:r>
                      <a:rPr lang="en-US" altLang="zh-CN" i="1" dirty="0" smtClean="0">
                        <a:latin typeface="Cambria Math" panose="02040503050406030204" pitchFamily="18" charset="0"/>
                      </a:rPr>
                      <m:t>𝑙</m:t>
                    </m:r>
                  </m:oMath>
                </a14:m>
                <a:r>
                  <a:rPr lang="zh-CN" altLang="en-US" dirty="0"/>
                  <a:t>个样本而不进行替换</a:t>
                </a:r>
              </a:p>
            </p:txBody>
          </p:sp>
        </mc:Choice>
        <mc:Fallback>
          <p:sp>
            <p:nvSpPr>
              <p:cNvPr id="6" name="文本框 5">
                <a:extLst>
                  <a:ext uri="{FF2B5EF4-FFF2-40B4-BE49-F238E27FC236}">
                    <a16:creationId xmlns:a16="http://schemas.microsoft.com/office/drawing/2014/main" id="{3112C50F-F371-F6FD-C29D-0B48129C1D81}"/>
                  </a:ext>
                </a:extLst>
              </p:cNvPr>
              <p:cNvSpPr txBox="1">
                <a:spLocks noRot="1" noChangeAspect="1" noMove="1" noResize="1" noEditPoints="1" noAdjustHandles="1" noChangeArrowheads="1" noChangeShapeType="1" noTextEdit="1"/>
              </p:cNvSpPr>
              <p:nvPr/>
            </p:nvSpPr>
            <p:spPr>
              <a:xfrm>
                <a:off x="6616796" y="4244449"/>
                <a:ext cx="3236784" cy="369332"/>
              </a:xfrm>
              <a:prstGeom prst="rect">
                <a:avLst/>
              </a:prstGeom>
              <a:blipFill>
                <a:blip r:embed="rId4"/>
                <a:stretch>
                  <a:fillRect l="-1313" t="-6349" r="-1876" b="-22222"/>
                </a:stretch>
              </a:blipFill>
              <a:ln>
                <a:solidFill>
                  <a:schemeClr val="accent2"/>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6DCD8D6A-2909-95F5-8120-F1C2B76001BC}"/>
                  </a:ext>
                </a:extLst>
              </p:cNvPr>
              <p:cNvSpPr txBox="1"/>
              <p:nvPr/>
            </p:nvSpPr>
            <p:spPr>
              <a:xfrm>
                <a:off x="6616796" y="5302523"/>
                <a:ext cx="2572435" cy="369332"/>
              </a:xfrm>
              <a:prstGeom prst="rect">
                <a:avLst/>
              </a:prstGeom>
              <a:noFill/>
              <a:ln>
                <a:solidFill>
                  <a:schemeClr val="accent2"/>
                </a:solidFill>
              </a:ln>
            </p:spPr>
            <p:txBody>
              <a:bodyPr wrap="none" rtlCol="0">
                <a:spAutoFit/>
              </a:bodyPr>
              <a:lstStyle/>
              <a:p>
                <a:r>
                  <a:rPr lang="zh-CN" altLang="en-US" dirty="0"/>
                  <a:t>用虚拟项目区填充满</a:t>
                </a:r>
                <a14:m>
                  <m:oMath xmlns:m="http://schemas.openxmlformats.org/officeDocument/2006/math">
                    <m:r>
                      <a:rPr lang="en-US" altLang="zh-CN" i="1" dirty="0" smtClean="0">
                        <a:latin typeface="Cambria Math" panose="02040503050406030204" pitchFamily="18" charset="0"/>
                      </a:rPr>
                      <m:t>𝑙</m:t>
                    </m:r>
                  </m:oMath>
                </a14:m>
                <a:r>
                  <a:rPr lang="zh-CN" altLang="en-US" dirty="0"/>
                  <a:t>个</a:t>
                </a:r>
              </a:p>
            </p:txBody>
          </p:sp>
        </mc:Choice>
        <mc:Fallback>
          <p:sp>
            <p:nvSpPr>
              <p:cNvPr id="7" name="文本框 6">
                <a:extLst>
                  <a:ext uri="{FF2B5EF4-FFF2-40B4-BE49-F238E27FC236}">
                    <a16:creationId xmlns:a16="http://schemas.microsoft.com/office/drawing/2014/main" id="{6DCD8D6A-2909-95F5-8120-F1C2B76001BC}"/>
                  </a:ext>
                </a:extLst>
              </p:cNvPr>
              <p:cNvSpPr txBox="1">
                <a:spLocks noRot="1" noChangeAspect="1" noMove="1" noResize="1" noEditPoints="1" noAdjustHandles="1" noChangeArrowheads="1" noChangeShapeType="1" noTextEdit="1"/>
              </p:cNvSpPr>
              <p:nvPr/>
            </p:nvSpPr>
            <p:spPr>
              <a:xfrm>
                <a:off x="6616796" y="5302523"/>
                <a:ext cx="2572435" cy="369332"/>
              </a:xfrm>
              <a:prstGeom prst="rect">
                <a:avLst/>
              </a:prstGeom>
              <a:blipFill>
                <a:blip r:embed="rId5"/>
                <a:stretch>
                  <a:fillRect l="-1651" t="-8065" r="-1651" b="-24194"/>
                </a:stretch>
              </a:blipFill>
              <a:ln>
                <a:solidFill>
                  <a:schemeClr val="accent2"/>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5110AFC6-C2EA-5539-34E3-491908635E4A}"/>
                  </a:ext>
                </a:extLst>
              </p:cNvPr>
              <p:cNvSpPr txBox="1"/>
              <p:nvPr/>
            </p:nvSpPr>
            <p:spPr>
              <a:xfrm>
                <a:off x="655923" y="1568478"/>
                <a:ext cx="4402103" cy="1287532"/>
              </a:xfrm>
              <a:prstGeom prst="rect">
                <a:avLst/>
              </a:prstGeom>
              <a:noFill/>
            </p:spPr>
            <p:txBody>
              <a:bodyPr wrap="none" rtlCol="0">
                <a:spAutoFit/>
              </a:bodyPr>
              <a:lstStyle/>
              <a:p>
                <a:pPr>
                  <a:lnSpc>
                    <a:spcPct val="150000"/>
                  </a:lnSpc>
                </a:pPr>
                <a:r>
                  <a:rPr lang="zh-CN" altLang="en-US" b="1" dirty="0"/>
                  <a:t>输入</a:t>
                </a:r>
                <a:r>
                  <a:rPr lang="zh-CN" altLang="en-US" dirty="0"/>
                  <a:t>：每个用户拥有</a:t>
                </a:r>
                <a14:m>
                  <m:oMath xmlns:m="http://schemas.openxmlformats.org/officeDocument/2006/math">
                    <m:r>
                      <a:rPr lang="en-US" altLang="zh-CN" i="1" dirty="0" smtClean="0">
                        <a:latin typeface="Cambria Math" panose="02040503050406030204" pitchFamily="18" charset="0"/>
                      </a:rPr>
                      <m:t>𝑙</m:t>
                    </m:r>
                  </m:oMath>
                </a14:m>
                <a:r>
                  <a:rPr lang="zh-CN" altLang="en-US" dirty="0"/>
                  <a:t>个</a:t>
                </a:r>
                <a14:m>
                  <m:oMath xmlns:m="http://schemas.openxmlformats.org/officeDocument/2006/math">
                    <m:r>
                      <a:rPr lang="en-US" altLang="zh-CN" i="1" dirty="0" smtClean="0">
                        <a:latin typeface="Cambria Math" panose="02040503050406030204" pitchFamily="18" charset="0"/>
                      </a:rPr>
                      <m:t>𝑖𝑡𝑒𝑚𝑠</m:t>
                    </m:r>
                  </m:oMath>
                </a14:m>
                <a:r>
                  <a:rPr lang="zh-CN" altLang="en-US" dirty="0"/>
                  <a:t>。</a:t>
                </a:r>
                <a:endParaRPr lang="en-US" altLang="zh-CN" dirty="0"/>
              </a:p>
              <a:p>
                <a:pPr>
                  <a:lnSpc>
                    <a:spcPct val="150000"/>
                  </a:lnSpc>
                </a:pPr>
                <a:r>
                  <a:rPr lang="zh-CN" altLang="en-US" b="1" dirty="0"/>
                  <a:t>输出</a:t>
                </a:r>
                <a:r>
                  <a:rPr lang="zh-CN" altLang="en-US" dirty="0"/>
                  <a:t>：</a:t>
                </a:r>
                <a14:m>
                  <m:oMath xmlns:m="http://schemas.openxmlformats.org/officeDocument/2006/math">
                    <m:r>
                      <a:rPr lang="en-US" altLang="zh-CN" i="1" dirty="0" smtClean="0">
                        <a:latin typeface="Cambria Math" panose="02040503050406030204" pitchFamily="18" charset="0"/>
                      </a:rPr>
                      <m:t>𝑡𝑜𝑝</m:t>
                    </m:r>
                    <m:r>
                      <a:rPr lang="en-US" altLang="zh-CN" i="1" dirty="0" smtClean="0">
                        <a:latin typeface="Cambria Math" panose="02040503050406030204" pitchFamily="18" charset="0"/>
                      </a:rPr>
                      <m:t>−</m:t>
                    </m:r>
                    <m:r>
                      <a:rPr lang="en-US" altLang="zh-CN" i="1" dirty="0" smtClean="0">
                        <a:solidFill>
                          <a:srgbClr val="FF0000"/>
                        </a:solidFill>
                        <a:latin typeface="Cambria Math" panose="02040503050406030204" pitchFamily="18" charset="0"/>
                      </a:rPr>
                      <m:t>𝑘</m:t>
                    </m:r>
                  </m:oMath>
                </a14:m>
                <a:r>
                  <a:rPr lang="zh-CN" altLang="en-US" dirty="0"/>
                  <a:t>个频繁项以及它们的频率。</a:t>
                </a:r>
                <a:endParaRPr lang="en-US" altLang="zh-CN" dirty="0"/>
              </a:p>
              <a:p>
                <a:pPr>
                  <a:lnSpc>
                    <a:spcPct val="150000"/>
                  </a:lnSpc>
                </a:pPr>
                <a:r>
                  <a:rPr lang="zh-CN" altLang="en-US" b="1" dirty="0"/>
                  <a:t>目标</a:t>
                </a:r>
                <a:r>
                  <a:rPr lang="zh-CN" altLang="en-US" dirty="0"/>
                  <a:t>：满足</a:t>
                </a:r>
                <a:r>
                  <a:rPr lang="en-US" altLang="zh-CN" dirty="0"/>
                  <a:t>LDP</a:t>
                </a:r>
                <a:r>
                  <a:rPr lang="zh-CN" altLang="en-US" dirty="0"/>
                  <a:t>且获得高精度结果。</a:t>
                </a:r>
              </a:p>
            </p:txBody>
          </p:sp>
        </mc:Choice>
        <mc:Fallback>
          <p:sp>
            <p:nvSpPr>
              <p:cNvPr id="11" name="文本框 10">
                <a:extLst>
                  <a:ext uri="{FF2B5EF4-FFF2-40B4-BE49-F238E27FC236}">
                    <a16:creationId xmlns:a16="http://schemas.microsoft.com/office/drawing/2014/main" id="{5110AFC6-C2EA-5539-34E3-491908635E4A}"/>
                  </a:ext>
                </a:extLst>
              </p:cNvPr>
              <p:cNvSpPr txBox="1">
                <a:spLocks noRot="1" noChangeAspect="1" noMove="1" noResize="1" noEditPoints="1" noAdjustHandles="1" noChangeArrowheads="1" noChangeShapeType="1" noTextEdit="1"/>
              </p:cNvSpPr>
              <p:nvPr/>
            </p:nvSpPr>
            <p:spPr>
              <a:xfrm>
                <a:off x="655923" y="1568478"/>
                <a:ext cx="4402103" cy="1287532"/>
              </a:xfrm>
              <a:prstGeom prst="rect">
                <a:avLst/>
              </a:prstGeom>
              <a:blipFill>
                <a:blip r:embed="rId6"/>
                <a:stretch>
                  <a:fillRect l="-1247" r="-554" b="-6604"/>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F0E26DF1-7BE4-93BA-8071-6FC5B5D0CB1E}"/>
              </a:ext>
            </a:extLst>
          </p:cNvPr>
          <p:cNvPicPr>
            <a:picLocks noChangeAspect="1"/>
          </p:cNvPicPr>
          <p:nvPr/>
        </p:nvPicPr>
        <p:blipFill>
          <a:blip r:embed="rId7"/>
          <a:stretch>
            <a:fillRect/>
          </a:stretch>
        </p:blipFill>
        <p:spPr>
          <a:xfrm>
            <a:off x="5058026" y="1202906"/>
            <a:ext cx="6553537" cy="1873346"/>
          </a:xfrm>
          <a:prstGeom prst="rect">
            <a:avLst/>
          </a:prstGeom>
        </p:spPr>
      </p:pic>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3291CB30-E253-8B46-A08E-C2AA54CBAD44}"/>
                  </a:ext>
                </a:extLst>
              </p:cNvPr>
              <p:cNvSpPr txBox="1"/>
              <p:nvPr/>
            </p:nvSpPr>
            <p:spPr>
              <a:xfrm>
                <a:off x="10272735" y="4333027"/>
                <a:ext cx="1338828" cy="1338828"/>
              </a:xfrm>
              <a:prstGeom prst="rect">
                <a:avLst/>
              </a:prstGeom>
              <a:noFill/>
            </p:spPr>
            <p:txBody>
              <a:bodyPr wrap="none" rtlCol="0">
                <a:spAutoFit/>
              </a:bodyPr>
              <a:lstStyle/>
              <a:p>
                <a:pPr>
                  <a:lnSpc>
                    <a:spcPct val="150000"/>
                  </a:lnSpc>
                </a:pPr>
                <a:r>
                  <a:rPr lang="zh-CN" altLang="en-US" dirty="0"/>
                  <a:t>参数设置：</a:t>
                </a:r>
                <a:endParaRPr lang="en-US" altLang="zh-CN" dirty="0"/>
              </a:p>
              <a:p>
                <a:pPr>
                  <a:lnSpc>
                    <a:spcPct val="150000"/>
                  </a:lnSpc>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𝑘</m:t>
                      </m:r>
                      <m:r>
                        <a:rPr lang="en-US" altLang="zh-CN" i="1" dirty="0" smtClean="0">
                          <a:latin typeface="Cambria Math" panose="02040503050406030204" pitchFamily="18" charset="0"/>
                        </a:rPr>
                        <m:t>&lt;&lt;</m:t>
                      </m:r>
                      <m:r>
                        <a:rPr lang="en-US" altLang="zh-CN" i="1" dirty="0" smtClean="0">
                          <a:latin typeface="Cambria Math" panose="02040503050406030204" pitchFamily="18" charset="0"/>
                        </a:rPr>
                        <m:t>𝑑</m:t>
                      </m:r>
                    </m:oMath>
                  </m:oMathPara>
                </a14:m>
                <a:endParaRPr lang="en-US" altLang="zh-CN" dirty="0"/>
              </a:p>
              <a:p>
                <a:pPr>
                  <a:lnSpc>
                    <a:spcPct val="150000"/>
                  </a:lnSpc>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𝑘</m:t>
                      </m:r>
                      <m:r>
                        <a:rPr lang="en-US" altLang="zh-CN" i="1" dirty="0" smtClean="0">
                          <a:latin typeface="Cambria Math" panose="02040503050406030204" pitchFamily="18" charset="0"/>
                        </a:rPr>
                        <m:t>&lt;</m:t>
                      </m:r>
                      <m:r>
                        <a:rPr lang="en-US" altLang="zh-CN" i="1" dirty="0" smtClean="0">
                          <a:latin typeface="Cambria Math" panose="02040503050406030204" pitchFamily="18" charset="0"/>
                        </a:rPr>
                        <m:t>𝑙</m:t>
                      </m:r>
                    </m:oMath>
                  </m:oMathPara>
                </a14:m>
                <a:endParaRPr lang="zh-CN" altLang="en-US" dirty="0"/>
              </a:p>
            </p:txBody>
          </p:sp>
        </mc:Choice>
        <mc:Fallback>
          <p:sp>
            <p:nvSpPr>
              <p:cNvPr id="13" name="文本框 12">
                <a:extLst>
                  <a:ext uri="{FF2B5EF4-FFF2-40B4-BE49-F238E27FC236}">
                    <a16:creationId xmlns:a16="http://schemas.microsoft.com/office/drawing/2014/main" id="{3291CB30-E253-8B46-A08E-C2AA54CBAD44}"/>
                  </a:ext>
                </a:extLst>
              </p:cNvPr>
              <p:cNvSpPr txBox="1">
                <a:spLocks noRot="1" noChangeAspect="1" noMove="1" noResize="1" noEditPoints="1" noAdjustHandles="1" noChangeArrowheads="1" noChangeShapeType="1" noTextEdit="1"/>
              </p:cNvSpPr>
              <p:nvPr/>
            </p:nvSpPr>
            <p:spPr>
              <a:xfrm>
                <a:off x="10272735" y="4333027"/>
                <a:ext cx="1338828" cy="1338828"/>
              </a:xfrm>
              <a:prstGeom prst="rect">
                <a:avLst/>
              </a:prstGeom>
              <a:blipFill>
                <a:blip r:embed="rId8"/>
                <a:stretch>
                  <a:fillRect l="-3636" r="-4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356695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C0C806-969B-8078-B706-96F2D403F78A}"/>
              </a:ext>
            </a:extLst>
          </p:cNvPr>
          <p:cNvSpPr>
            <a:spLocks noGrp="1"/>
          </p:cNvSpPr>
          <p:nvPr>
            <p:ph type="title"/>
          </p:nvPr>
        </p:nvSpPr>
        <p:spPr/>
        <p:txBody>
          <a:bodyPr/>
          <a:lstStyle/>
          <a:p>
            <a:r>
              <a:rPr lang="en-US" altLang="zh-CN" dirty="0"/>
              <a:t>Naive Solution</a:t>
            </a:r>
            <a:endParaRPr lang="zh-CN" altLang="en-US" dirty="0"/>
          </a:p>
        </p:txBody>
      </p:sp>
      <p:sp>
        <p:nvSpPr>
          <p:cNvPr id="3" name="灯片编号占位符 2">
            <a:extLst>
              <a:ext uri="{FF2B5EF4-FFF2-40B4-BE49-F238E27FC236}">
                <a16:creationId xmlns:a16="http://schemas.microsoft.com/office/drawing/2014/main" id="{F824A1BE-9EFD-381B-FC2A-458E0464F777}"/>
              </a:ext>
            </a:extLst>
          </p:cNvPr>
          <p:cNvSpPr>
            <a:spLocks noGrp="1"/>
          </p:cNvSpPr>
          <p:nvPr>
            <p:ph type="sldNum" sz="quarter" idx="12"/>
          </p:nvPr>
        </p:nvSpPr>
        <p:spPr/>
        <p:txBody>
          <a:bodyPr/>
          <a:lstStyle/>
          <a:p>
            <a:fld id="{5DD3DB80-B894-403A-B48E-6FDC1A72010E}" type="slidenum">
              <a:rPr lang="zh-CN" altLang="en-US" smtClean="0"/>
              <a:t>8</a:t>
            </a:fld>
            <a:endParaRPr lang="zh-CN" altLang="en-US"/>
          </a:p>
        </p:txBody>
      </p:sp>
      <p:sp>
        <p:nvSpPr>
          <p:cNvPr id="5" name="文本框 4">
            <a:extLst>
              <a:ext uri="{FF2B5EF4-FFF2-40B4-BE49-F238E27FC236}">
                <a16:creationId xmlns:a16="http://schemas.microsoft.com/office/drawing/2014/main" id="{F124E1FE-9BD7-BE91-3F1D-EA4E7983B6D2}"/>
              </a:ext>
            </a:extLst>
          </p:cNvPr>
          <p:cNvSpPr txBox="1"/>
          <p:nvPr/>
        </p:nvSpPr>
        <p:spPr>
          <a:xfrm>
            <a:off x="669925" y="1206254"/>
            <a:ext cx="1604927" cy="461665"/>
          </a:xfrm>
          <a:prstGeom prst="rect">
            <a:avLst/>
          </a:prstGeom>
          <a:noFill/>
        </p:spPr>
        <p:txBody>
          <a:bodyPr wrap="none" rtlCol="0">
            <a:spAutoFit/>
          </a:bodyPr>
          <a:lstStyle/>
          <a:p>
            <a:r>
              <a:rPr lang="en-US" altLang="zh-CN" sz="2400" b="1" dirty="0"/>
              <a:t>RAPPOR:</a:t>
            </a:r>
            <a:endParaRPr lang="zh-CN" altLang="en-US" sz="2400" b="1" dirty="0"/>
          </a:p>
        </p:txBody>
      </p:sp>
      <p:pic>
        <p:nvPicPr>
          <p:cNvPr id="7" name="图片 6">
            <a:extLst>
              <a:ext uri="{FF2B5EF4-FFF2-40B4-BE49-F238E27FC236}">
                <a16:creationId xmlns:a16="http://schemas.microsoft.com/office/drawing/2014/main" id="{9B3D95E9-81A5-4D56-9A9D-0086F350813A}"/>
              </a:ext>
            </a:extLst>
          </p:cNvPr>
          <p:cNvPicPr>
            <a:picLocks noChangeAspect="1"/>
          </p:cNvPicPr>
          <p:nvPr/>
        </p:nvPicPr>
        <p:blipFill>
          <a:blip r:embed="rId2"/>
          <a:stretch>
            <a:fillRect/>
          </a:stretch>
        </p:blipFill>
        <p:spPr>
          <a:xfrm>
            <a:off x="726649" y="1764790"/>
            <a:ext cx="7376389" cy="2439662"/>
          </a:xfrm>
          <a:prstGeom prst="rect">
            <a:avLst/>
          </a:prstGeom>
        </p:spPr>
      </p:pic>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21CA9880-30E2-BFEA-0265-EC0159A5F8CD}"/>
                  </a:ext>
                </a:extLst>
              </p:cNvPr>
              <p:cNvSpPr txBox="1"/>
              <p:nvPr/>
            </p:nvSpPr>
            <p:spPr>
              <a:xfrm>
                <a:off x="669925" y="4765431"/>
                <a:ext cx="10850562" cy="1134413"/>
              </a:xfrm>
              <a:prstGeom prst="rect">
                <a:avLst/>
              </a:prstGeom>
              <a:noFill/>
            </p:spPr>
            <p:txBody>
              <a:bodyPr wrap="square" rtlCol="0">
                <a:spAutoFit/>
              </a:bodyPr>
              <a:lstStyle/>
              <a:p>
                <a:pPr>
                  <a:lnSpc>
                    <a:spcPct val="150000"/>
                  </a:lnSpc>
                </a:pPr>
                <a:r>
                  <a:rPr lang="zh-CN" altLang="en-US" sz="2400" b="1" dirty="0"/>
                  <a:t>缺点：</a:t>
                </a:r>
                <a:r>
                  <a:rPr lang="en-US" altLang="zh-CN" sz="2400" b="1" dirty="0"/>
                  <a:t>1.</a:t>
                </a:r>
                <a:r>
                  <a:rPr lang="zh-CN" altLang="en-US" sz="2400" b="1" dirty="0"/>
                  <a:t>低准确性。对每个</a:t>
                </a:r>
                <a:r>
                  <a:rPr lang="en-US" altLang="zh-CN" sz="2400" b="1" dirty="0"/>
                  <a:t>item</a:t>
                </a:r>
                <a:r>
                  <a:rPr lang="zh-CN" altLang="en-US" sz="2400" b="1" dirty="0"/>
                  <a:t>平均分配隐私预算</a:t>
                </a:r>
                <a14:m>
                  <m:oMath xmlns:m="http://schemas.openxmlformats.org/officeDocument/2006/math">
                    <m:r>
                      <a:rPr lang="el-GR" altLang="zh-CN" sz="2400" b="1" i="1" dirty="0" smtClean="0">
                        <a:solidFill>
                          <a:srgbClr val="FF0000"/>
                        </a:solidFill>
                        <a:latin typeface="Cambria Math" panose="02040503050406030204" pitchFamily="18" charset="0"/>
                        <a:ea typeface="Cambria Math" panose="02040503050406030204" pitchFamily="18" charset="0"/>
                      </a:rPr>
                      <m:t>𝜺</m:t>
                    </m:r>
                    <m:r>
                      <a:rPr lang="en-US" altLang="zh-CN" sz="2400" b="1" i="1" dirty="0" smtClean="0">
                        <a:solidFill>
                          <a:srgbClr val="FF0000"/>
                        </a:solidFill>
                        <a:latin typeface="Cambria Math" panose="02040503050406030204" pitchFamily="18" charset="0"/>
                        <a:ea typeface="Cambria Math" panose="02040503050406030204" pitchFamily="18" charset="0"/>
                      </a:rPr>
                      <m:t>/</m:t>
                    </m:r>
                    <m:r>
                      <a:rPr lang="en-US" altLang="zh-CN" sz="2400" b="1" i="1" dirty="0" smtClean="0">
                        <a:solidFill>
                          <a:srgbClr val="FF0000"/>
                        </a:solidFill>
                        <a:latin typeface="Cambria Math" panose="02040503050406030204" pitchFamily="18" charset="0"/>
                        <a:ea typeface="Cambria Math" panose="02040503050406030204" pitchFamily="18" charset="0"/>
                      </a:rPr>
                      <m:t>𝒍</m:t>
                    </m:r>
                  </m:oMath>
                </a14:m>
                <a:r>
                  <a:rPr lang="zh-CN" altLang="en-US" sz="2400" b="1" dirty="0"/>
                  <a:t>，</a:t>
                </a:r>
                <a14:m>
                  <m:oMath xmlns:m="http://schemas.openxmlformats.org/officeDocument/2006/math">
                    <m:r>
                      <a:rPr lang="en-US" altLang="zh-CN" sz="2400" b="1" i="1" dirty="0" smtClean="0">
                        <a:latin typeface="Cambria Math" panose="02040503050406030204" pitchFamily="18" charset="0"/>
                      </a:rPr>
                      <m:t>𝒍</m:t>
                    </m:r>
                  </m:oMath>
                </a14:m>
                <a:r>
                  <a:rPr lang="zh-CN" altLang="en-US" sz="2400" b="1" dirty="0"/>
                  <a:t>较大时引起高灵敏度。</a:t>
                </a:r>
                <a:endParaRPr lang="en-US" altLang="zh-CN" sz="2400" b="1" dirty="0"/>
              </a:p>
              <a:p>
                <a:pPr>
                  <a:lnSpc>
                    <a:spcPct val="150000"/>
                  </a:lnSpc>
                </a:pPr>
                <a:r>
                  <a:rPr lang="en-US" altLang="zh-CN" sz="2400" b="1" dirty="0"/>
                  <a:t>           2.</a:t>
                </a:r>
                <a:r>
                  <a:rPr lang="zh-CN" altLang="en-US" sz="2400" b="1" dirty="0"/>
                  <a:t>仍然需要耗费较高的通信成本，每个用户</a:t>
                </a:r>
                <a:r>
                  <a:rPr lang="en-US" altLang="zh-CN" sz="2400" b="1" dirty="0"/>
                  <a:t>O(d)</a:t>
                </a:r>
                <a:r>
                  <a:rPr lang="zh-CN" altLang="en-US" sz="2400" b="1" dirty="0"/>
                  <a:t>。</a:t>
                </a:r>
              </a:p>
            </p:txBody>
          </p:sp>
        </mc:Choice>
        <mc:Fallback>
          <p:sp>
            <p:nvSpPr>
              <p:cNvPr id="8" name="文本框 7">
                <a:extLst>
                  <a:ext uri="{FF2B5EF4-FFF2-40B4-BE49-F238E27FC236}">
                    <a16:creationId xmlns:a16="http://schemas.microsoft.com/office/drawing/2014/main" id="{21CA9880-30E2-BFEA-0265-EC0159A5F8CD}"/>
                  </a:ext>
                </a:extLst>
              </p:cNvPr>
              <p:cNvSpPr txBox="1">
                <a:spLocks noRot="1" noChangeAspect="1" noMove="1" noResize="1" noEditPoints="1" noAdjustHandles="1" noChangeArrowheads="1" noChangeShapeType="1" noTextEdit="1"/>
              </p:cNvSpPr>
              <p:nvPr/>
            </p:nvSpPr>
            <p:spPr>
              <a:xfrm>
                <a:off x="669925" y="4765431"/>
                <a:ext cx="10850562" cy="1134413"/>
              </a:xfrm>
              <a:prstGeom prst="rect">
                <a:avLst/>
              </a:prstGeom>
              <a:blipFill>
                <a:blip r:embed="rId3"/>
                <a:stretch>
                  <a:fillRect l="-899" b="-11828"/>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98131E85-CCE7-5B03-848F-158E4537E8E7}"/>
              </a:ext>
            </a:extLst>
          </p:cNvPr>
          <p:cNvPicPr>
            <a:picLocks noChangeAspect="1"/>
          </p:cNvPicPr>
          <p:nvPr/>
        </p:nvPicPr>
        <p:blipFill>
          <a:blip r:embed="rId4"/>
          <a:stretch>
            <a:fillRect/>
          </a:stretch>
        </p:blipFill>
        <p:spPr>
          <a:xfrm>
            <a:off x="9013570" y="3017867"/>
            <a:ext cx="1308167" cy="717587"/>
          </a:xfrm>
          <a:prstGeom prst="rect">
            <a:avLst/>
          </a:prstGeom>
        </p:spPr>
      </p:pic>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101F91CE-7F9F-8F96-9143-CC4EEB9C0935}"/>
                  </a:ext>
                </a:extLst>
              </p:cNvPr>
              <p:cNvSpPr txBox="1"/>
              <p:nvPr/>
            </p:nvSpPr>
            <p:spPr>
              <a:xfrm>
                <a:off x="5366562" y="1525362"/>
                <a:ext cx="5865708" cy="369332"/>
              </a:xfrm>
              <a:prstGeom prst="rect">
                <a:avLst/>
              </a:prstGeom>
              <a:noFill/>
            </p:spPr>
            <p:txBody>
              <a:bodyPr wrap="none" rtlCol="0">
                <a:spAutoFit/>
              </a:bodyPr>
              <a:lstStyle/>
              <a:p>
                <a:r>
                  <a:rPr lang="zh-CN" altLang="en-US" dirty="0"/>
                  <a:t>每个用户发布一个长度为</a:t>
                </a:r>
                <a:r>
                  <a:rPr lang="en-US" altLang="zh-CN" dirty="0"/>
                  <a:t>d</a:t>
                </a:r>
                <a:r>
                  <a:rPr lang="zh-CN" altLang="en-US" dirty="0"/>
                  <a:t>的位向量，其中刚好有</a:t>
                </a:r>
                <a14:m>
                  <m:oMath xmlns:m="http://schemas.openxmlformats.org/officeDocument/2006/math">
                    <m:r>
                      <a:rPr lang="en-US" altLang="zh-CN" i="1" dirty="0" smtClean="0">
                        <a:latin typeface="Cambria Math" panose="02040503050406030204" pitchFamily="18" charset="0"/>
                      </a:rPr>
                      <m:t>𝑙</m:t>
                    </m:r>
                  </m:oMath>
                </a14:m>
                <a:r>
                  <a:rPr lang="zh-CN" altLang="en-US" dirty="0"/>
                  <a:t>位为</a:t>
                </a:r>
                <a:r>
                  <a:rPr lang="en-US" altLang="zh-CN" dirty="0"/>
                  <a:t>1.</a:t>
                </a:r>
                <a:endParaRPr lang="zh-CN" altLang="en-US" dirty="0"/>
              </a:p>
            </p:txBody>
          </p:sp>
        </mc:Choice>
        <mc:Fallback>
          <p:sp>
            <p:nvSpPr>
              <p:cNvPr id="11" name="文本框 10">
                <a:extLst>
                  <a:ext uri="{FF2B5EF4-FFF2-40B4-BE49-F238E27FC236}">
                    <a16:creationId xmlns:a16="http://schemas.microsoft.com/office/drawing/2014/main" id="{101F91CE-7F9F-8F96-9143-CC4EEB9C0935}"/>
                  </a:ext>
                </a:extLst>
              </p:cNvPr>
              <p:cNvSpPr txBox="1">
                <a:spLocks noRot="1" noChangeAspect="1" noMove="1" noResize="1" noEditPoints="1" noAdjustHandles="1" noChangeArrowheads="1" noChangeShapeType="1" noTextEdit="1"/>
              </p:cNvSpPr>
              <p:nvPr/>
            </p:nvSpPr>
            <p:spPr>
              <a:xfrm>
                <a:off x="5366562" y="1525362"/>
                <a:ext cx="5865708" cy="369332"/>
              </a:xfrm>
              <a:prstGeom prst="rect">
                <a:avLst/>
              </a:prstGeom>
              <a:blipFill>
                <a:blip r:embed="rId5"/>
                <a:stretch>
                  <a:fillRect l="-831" t="-8197" r="-727" b="-245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98297277-2E04-0BCA-9A28-C7D9ED80F56C}"/>
                  </a:ext>
                </a:extLst>
              </p:cNvPr>
              <p:cNvSpPr txBox="1"/>
              <p:nvPr/>
            </p:nvSpPr>
            <p:spPr>
              <a:xfrm>
                <a:off x="5366562" y="1894694"/>
                <a:ext cx="6153925" cy="458459"/>
              </a:xfrm>
              <a:prstGeom prst="rect">
                <a:avLst/>
              </a:prstGeom>
              <a:noFill/>
            </p:spPr>
            <p:txBody>
              <a:bodyPr wrap="square" rtlCol="0">
                <a:spAutoFit/>
              </a:bodyPr>
              <a:lstStyle/>
              <a:p>
                <a:pPr>
                  <a:lnSpc>
                    <a:spcPct val="150000"/>
                  </a:lnSpc>
                </a:pPr>
                <a:r>
                  <a:rPr lang="zh-CN" altLang="en-US" dirty="0"/>
                  <a:t>两个这样的位向量最多相差</a:t>
                </a:r>
                <a14:m>
                  <m:oMath xmlns:m="http://schemas.openxmlformats.org/officeDocument/2006/math">
                    <m:r>
                      <a:rPr lang="en-US" altLang="zh-CN" i="1" dirty="0" smtClean="0">
                        <a:latin typeface="Cambria Math" panose="02040503050406030204" pitchFamily="18" charset="0"/>
                      </a:rPr>
                      <m:t>2</m:t>
                    </m:r>
                    <m:r>
                      <a:rPr lang="en-US" altLang="zh-CN" i="1" dirty="0" smtClean="0">
                        <a:latin typeface="Cambria Math" panose="02040503050406030204" pitchFamily="18" charset="0"/>
                      </a:rPr>
                      <m:t>𝑙</m:t>
                    </m:r>
                  </m:oMath>
                </a14:m>
                <a:r>
                  <a:rPr lang="zh-CN" altLang="en-US" dirty="0"/>
                  <a:t>比特。敏感度为</a:t>
                </a:r>
                <a14:m>
                  <m:oMath xmlns:m="http://schemas.openxmlformats.org/officeDocument/2006/math">
                    <m:r>
                      <a:rPr lang="en-US" altLang="zh-CN" i="1" dirty="0" smtClean="0">
                        <a:latin typeface="Cambria Math" panose="02040503050406030204" pitchFamily="18" charset="0"/>
                      </a:rPr>
                      <m:t>2</m:t>
                    </m:r>
                    <m:r>
                      <a:rPr lang="en-US" altLang="zh-CN" i="1" dirty="0" smtClean="0">
                        <a:latin typeface="Cambria Math" panose="02040503050406030204" pitchFamily="18" charset="0"/>
                      </a:rPr>
                      <m:t>𝑙</m:t>
                    </m:r>
                  </m:oMath>
                </a14:m>
                <a:r>
                  <a:rPr lang="zh-CN" altLang="en-US" dirty="0"/>
                  <a:t>。</a:t>
                </a:r>
              </a:p>
            </p:txBody>
          </p:sp>
        </mc:Choice>
        <mc:Fallback>
          <p:sp>
            <p:nvSpPr>
              <p:cNvPr id="13" name="文本框 12">
                <a:extLst>
                  <a:ext uri="{FF2B5EF4-FFF2-40B4-BE49-F238E27FC236}">
                    <a16:creationId xmlns:a16="http://schemas.microsoft.com/office/drawing/2014/main" id="{98297277-2E04-0BCA-9A28-C7D9ED80F56C}"/>
                  </a:ext>
                </a:extLst>
              </p:cNvPr>
              <p:cNvSpPr txBox="1">
                <a:spLocks noRot="1" noChangeAspect="1" noMove="1" noResize="1" noEditPoints="1" noAdjustHandles="1" noChangeArrowheads="1" noChangeShapeType="1" noTextEdit="1"/>
              </p:cNvSpPr>
              <p:nvPr/>
            </p:nvSpPr>
            <p:spPr>
              <a:xfrm>
                <a:off x="5366562" y="1894694"/>
                <a:ext cx="6153925" cy="458459"/>
              </a:xfrm>
              <a:prstGeom prst="rect">
                <a:avLst/>
              </a:prstGeom>
              <a:blipFill>
                <a:blip r:embed="rId6"/>
                <a:stretch>
                  <a:fillRect l="-792" b="-21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059610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390B4-5B25-B052-8E3D-722965AC8FCD}"/>
              </a:ext>
            </a:extLst>
          </p:cNvPr>
          <p:cNvSpPr>
            <a:spLocks noGrp="1"/>
          </p:cNvSpPr>
          <p:nvPr>
            <p:ph type="title"/>
          </p:nvPr>
        </p:nvSpPr>
        <p:spPr/>
        <p:txBody>
          <a:bodyPr/>
          <a:lstStyle/>
          <a:p>
            <a:r>
              <a:rPr lang="en-US" altLang="zh-CN" dirty="0"/>
              <a:t>Naive Solution</a:t>
            </a:r>
            <a:endParaRPr lang="zh-CN" altLang="en-US" dirty="0"/>
          </a:p>
        </p:txBody>
      </p:sp>
      <p:sp>
        <p:nvSpPr>
          <p:cNvPr id="3" name="灯片编号占位符 2">
            <a:extLst>
              <a:ext uri="{FF2B5EF4-FFF2-40B4-BE49-F238E27FC236}">
                <a16:creationId xmlns:a16="http://schemas.microsoft.com/office/drawing/2014/main" id="{C9BAFF4F-1F9B-9DB1-B379-44810010FFDC}"/>
              </a:ext>
            </a:extLst>
          </p:cNvPr>
          <p:cNvSpPr>
            <a:spLocks noGrp="1"/>
          </p:cNvSpPr>
          <p:nvPr>
            <p:ph type="sldNum" sz="quarter" idx="12"/>
          </p:nvPr>
        </p:nvSpPr>
        <p:spPr/>
        <p:txBody>
          <a:bodyPr/>
          <a:lstStyle/>
          <a:p>
            <a:fld id="{5DD3DB80-B894-403A-B48E-6FDC1A72010E}" type="slidenum">
              <a:rPr lang="zh-CN" altLang="en-US" smtClean="0"/>
              <a:t>9</a:t>
            </a:fld>
            <a:endParaRPr lang="zh-CN" altLang="en-US"/>
          </a:p>
        </p:txBody>
      </p:sp>
      <p:pic>
        <p:nvPicPr>
          <p:cNvPr id="5" name="图片 4">
            <a:extLst>
              <a:ext uri="{FF2B5EF4-FFF2-40B4-BE49-F238E27FC236}">
                <a16:creationId xmlns:a16="http://schemas.microsoft.com/office/drawing/2014/main" id="{E634DE5C-DBC7-2AAC-46C4-3F1C876FA246}"/>
              </a:ext>
            </a:extLst>
          </p:cNvPr>
          <p:cNvPicPr>
            <a:picLocks noChangeAspect="1"/>
          </p:cNvPicPr>
          <p:nvPr/>
        </p:nvPicPr>
        <p:blipFill>
          <a:blip r:embed="rId2"/>
          <a:stretch>
            <a:fillRect/>
          </a:stretch>
        </p:blipFill>
        <p:spPr>
          <a:xfrm>
            <a:off x="756789" y="1898363"/>
            <a:ext cx="7032776" cy="2675885"/>
          </a:xfrm>
          <a:prstGeom prst="rect">
            <a:avLst/>
          </a:prstGeom>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4BE4CEEB-EE36-E734-7968-85140257ED13}"/>
                  </a:ext>
                </a:extLst>
              </p:cNvPr>
              <p:cNvSpPr txBox="1"/>
              <p:nvPr/>
            </p:nvSpPr>
            <p:spPr>
              <a:xfrm>
                <a:off x="669925" y="1232699"/>
                <a:ext cx="6694461" cy="461665"/>
              </a:xfrm>
              <a:prstGeom prst="rect">
                <a:avLst/>
              </a:prstGeom>
              <a:noFill/>
            </p:spPr>
            <p:txBody>
              <a:bodyPr wrap="none" rtlCol="0">
                <a:spAutoFit/>
              </a:bodyPr>
              <a:lstStyle/>
              <a:p>
                <a:r>
                  <a:rPr lang="en-US" altLang="zh-CN" sz="2400" b="1" dirty="0"/>
                  <a:t>SH</a:t>
                </a:r>
                <a:r>
                  <a:rPr lang="zh-CN" altLang="en-US" sz="2400" b="1" dirty="0"/>
                  <a:t>：需要调用</a:t>
                </a:r>
                <a:r>
                  <a:rPr lang="en-US" altLang="zh-CN" sz="2400" b="1" dirty="0"/>
                  <a:t>SH</a:t>
                </a:r>
                <a:r>
                  <a:rPr lang="zh-CN" altLang="en-US" sz="2400" b="1" dirty="0"/>
                  <a:t>算法</a:t>
                </a:r>
                <a14:m>
                  <m:oMath xmlns:m="http://schemas.openxmlformats.org/officeDocument/2006/math">
                    <m:r>
                      <a:rPr lang="en-US" altLang="zh-CN" sz="2400" b="1" i="1" dirty="0" smtClean="0">
                        <a:latin typeface="Cambria Math" panose="02040503050406030204" pitchFamily="18" charset="0"/>
                      </a:rPr>
                      <m:t>𝒍</m:t>
                    </m:r>
                  </m:oMath>
                </a14:m>
                <a:r>
                  <a:rPr lang="zh-CN" altLang="en-US" sz="2400" b="1" dirty="0"/>
                  <a:t>次。（利用顺序组合性）</a:t>
                </a:r>
              </a:p>
            </p:txBody>
          </p:sp>
        </mc:Choice>
        <mc:Fallback>
          <p:sp>
            <p:nvSpPr>
              <p:cNvPr id="6" name="文本框 5">
                <a:extLst>
                  <a:ext uri="{FF2B5EF4-FFF2-40B4-BE49-F238E27FC236}">
                    <a16:creationId xmlns:a16="http://schemas.microsoft.com/office/drawing/2014/main" id="{4BE4CEEB-EE36-E734-7968-85140257ED13}"/>
                  </a:ext>
                </a:extLst>
              </p:cNvPr>
              <p:cNvSpPr txBox="1">
                <a:spLocks noRot="1" noChangeAspect="1" noMove="1" noResize="1" noEditPoints="1" noAdjustHandles="1" noChangeArrowheads="1" noChangeShapeType="1" noTextEdit="1"/>
              </p:cNvSpPr>
              <p:nvPr/>
            </p:nvSpPr>
            <p:spPr>
              <a:xfrm>
                <a:off x="669925" y="1232699"/>
                <a:ext cx="6694461" cy="461665"/>
              </a:xfrm>
              <a:prstGeom prst="rect">
                <a:avLst/>
              </a:prstGeom>
              <a:blipFill>
                <a:blip r:embed="rId3"/>
                <a:stretch>
                  <a:fillRect l="-1457" t="-10526" r="-273" b="-289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7BA1407B-B1A3-DB5E-F87D-78CCBE5E2BB9}"/>
                  </a:ext>
                </a:extLst>
              </p:cNvPr>
              <p:cNvSpPr txBox="1"/>
              <p:nvPr/>
            </p:nvSpPr>
            <p:spPr>
              <a:xfrm>
                <a:off x="669925" y="4950916"/>
                <a:ext cx="10765286" cy="1134413"/>
              </a:xfrm>
              <a:prstGeom prst="rect">
                <a:avLst/>
              </a:prstGeom>
              <a:noFill/>
            </p:spPr>
            <p:txBody>
              <a:bodyPr wrap="square" rtlCol="0">
                <a:spAutoFit/>
              </a:bodyPr>
              <a:lstStyle/>
              <a:p>
                <a:pPr>
                  <a:lnSpc>
                    <a:spcPct val="150000"/>
                  </a:lnSpc>
                </a:pPr>
                <a:r>
                  <a:rPr lang="zh-CN" altLang="en-US" sz="2400" b="1" dirty="0"/>
                  <a:t>缺点：</a:t>
                </a:r>
                <a:r>
                  <a:rPr lang="en-US" altLang="zh-CN" sz="2400" b="1" dirty="0"/>
                  <a:t>1.</a:t>
                </a:r>
                <a:r>
                  <a:rPr lang="zh-CN" altLang="en-US" sz="2400" b="1" dirty="0"/>
                  <a:t>低准确性（通常低于</a:t>
                </a:r>
                <a:r>
                  <a:rPr lang="en-US" altLang="zh-CN" sz="2400" b="1" dirty="0"/>
                  <a:t>RAPPOR</a:t>
                </a:r>
                <a:r>
                  <a:rPr lang="zh-CN" altLang="en-US" sz="2400" b="1" dirty="0"/>
                  <a:t>）。需为每个</a:t>
                </a:r>
                <a:r>
                  <a:rPr lang="en-US" altLang="zh-CN" sz="2400" b="1" dirty="0"/>
                  <a:t>item</a:t>
                </a:r>
                <a:r>
                  <a:rPr lang="zh-CN" altLang="en-US" sz="2400" b="1" dirty="0"/>
                  <a:t>分配</a:t>
                </a:r>
                <a14:m>
                  <m:oMath xmlns:m="http://schemas.openxmlformats.org/officeDocument/2006/math">
                    <m:r>
                      <a:rPr lang="zh-CN" altLang="en-US" sz="2400" b="1" i="1" dirty="0" smtClean="0">
                        <a:latin typeface="Cambria Math" panose="02040503050406030204" pitchFamily="18" charset="0"/>
                      </a:rPr>
                      <m:t>𝛆</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𝒍</m:t>
                    </m:r>
                  </m:oMath>
                </a14:m>
                <a:r>
                  <a:rPr lang="zh-CN" altLang="en-US" sz="2400" b="1" dirty="0"/>
                  <a:t>的隐私预算。</a:t>
                </a:r>
                <a:endParaRPr lang="en-US" altLang="zh-CN" sz="2400" b="1" dirty="0"/>
              </a:p>
              <a:p>
                <a:pPr>
                  <a:lnSpc>
                    <a:spcPct val="150000"/>
                  </a:lnSpc>
                </a:pPr>
                <a:r>
                  <a:rPr lang="en-US" altLang="zh-CN" sz="2400" b="1" dirty="0"/>
                  <a:t>           2.</a:t>
                </a:r>
                <a:r>
                  <a:rPr lang="zh-CN" altLang="en-US" sz="2400" b="1" dirty="0"/>
                  <a:t>每个用户通信开销为</a:t>
                </a:r>
                <a14:m>
                  <m:oMath xmlns:m="http://schemas.openxmlformats.org/officeDocument/2006/math">
                    <m:r>
                      <a:rPr lang="en-US" altLang="zh-CN" sz="2400" b="1" i="1" dirty="0" smtClean="0">
                        <a:latin typeface="Cambria Math" panose="02040503050406030204" pitchFamily="18" charset="0"/>
                      </a:rPr>
                      <m:t>𝑶</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𝒍</m:t>
                    </m:r>
                    <m:r>
                      <a:rPr lang="en-US" altLang="zh-CN" sz="2400" b="1" i="1" dirty="0" smtClean="0">
                        <a:latin typeface="Cambria Math" panose="02040503050406030204" pitchFamily="18" charset="0"/>
                      </a:rPr>
                      <m:t>)</m:t>
                    </m:r>
                  </m:oMath>
                </a14:m>
                <a:r>
                  <a:rPr lang="zh-CN" altLang="en-US" sz="2400" b="1" dirty="0"/>
                  <a:t>，</a:t>
                </a:r>
                <a14:m>
                  <m:oMath xmlns:m="http://schemas.openxmlformats.org/officeDocument/2006/math">
                    <m:r>
                      <a:rPr lang="en-US" altLang="zh-CN" sz="2400" b="1" i="1" dirty="0" smtClean="0">
                        <a:latin typeface="Cambria Math" panose="02040503050406030204" pitchFamily="18" charset="0"/>
                      </a:rPr>
                      <m:t>𝒍</m:t>
                    </m:r>
                    <m:r>
                      <a:rPr lang="en-US" altLang="zh-CN" sz="2400" b="1" i="1" dirty="0" smtClean="0">
                        <a:latin typeface="Cambria Math" panose="02040503050406030204" pitchFamily="18" charset="0"/>
                      </a:rPr>
                      <m:t>&lt;&lt;</m:t>
                    </m:r>
                    <m:r>
                      <a:rPr lang="en-US" altLang="zh-CN" sz="2400" b="1" i="1" dirty="0" smtClean="0">
                        <a:latin typeface="Cambria Math" panose="02040503050406030204" pitchFamily="18" charset="0"/>
                      </a:rPr>
                      <m:t>𝒅</m:t>
                    </m:r>
                  </m:oMath>
                </a14:m>
                <a:r>
                  <a:rPr lang="zh-CN" altLang="en-US" sz="2400" b="1" dirty="0"/>
                  <a:t>。但</a:t>
                </a:r>
                <a14:m>
                  <m:oMath xmlns:m="http://schemas.openxmlformats.org/officeDocument/2006/math">
                    <m:r>
                      <a:rPr lang="en-US" altLang="zh-CN" sz="2400" b="1" i="1" dirty="0" smtClean="0">
                        <a:latin typeface="Cambria Math" panose="02040503050406030204" pitchFamily="18" charset="0"/>
                      </a:rPr>
                      <m:t>𝒍</m:t>
                    </m:r>
                  </m:oMath>
                </a14:m>
                <a:r>
                  <a:rPr lang="zh-CN" altLang="en-US" sz="2400" b="1" dirty="0"/>
                  <a:t>较大时同样导致高开销。</a:t>
                </a:r>
              </a:p>
            </p:txBody>
          </p:sp>
        </mc:Choice>
        <mc:Fallback>
          <p:sp>
            <p:nvSpPr>
              <p:cNvPr id="7" name="文本框 6">
                <a:extLst>
                  <a:ext uri="{FF2B5EF4-FFF2-40B4-BE49-F238E27FC236}">
                    <a16:creationId xmlns:a16="http://schemas.microsoft.com/office/drawing/2014/main" id="{7BA1407B-B1A3-DB5E-F87D-78CCBE5E2BB9}"/>
                  </a:ext>
                </a:extLst>
              </p:cNvPr>
              <p:cNvSpPr txBox="1">
                <a:spLocks noRot="1" noChangeAspect="1" noMove="1" noResize="1" noEditPoints="1" noAdjustHandles="1" noChangeArrowheads="1" noChangeShapeType="1" noTextEdit="1"/>
              </p:cNvSpPr>
              <p:nvPr/>
            </p:nvSpPr>
            <p:spPr>
              <a:xfrm>
                <a:off x="669925" y="4950916"/>
                <a:ext cx="10765286" cy="1134413"/>
              </a:xfrm>
              <a:prstGeom prst="rect">
                <a:avLst/>
              </a:prstGeom>
              <a:blipFill>
                <a:blip r:embed="rId4"/>
                <a:stretch>
                  <a:fillRect l="-906" r="-227" b="-11828"/>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4C8CA72E-0A21-238B-9A71-16822D252F1C}"/>
              </a:ext>
            </a:extLst>
          </p:cNvPr>
          <p:cNvSpPr/>
          <p:nvPr/>
        </p:nvSpPr>
        <p:spPr>
          <a:xfrm>
            <a:off x="1418665" y="4262718"/>
            <a:ext cx="5446059" cy="3160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7B06E43F-8CAA-A71F-6BCF-966DEC6B12DD}"/>
                  </a:ext>
                </a:extLst>
              </p:cNvPr>
              <p:cNvSpPr txBox="1"/>
              <p:nvPr/>
            </p:nvSpPr>
            <p:spPr>
              <a:xfrm>
                <a:off x="979955" y="2770325"/>
                <a:ext cx="57990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800" b="1" i="1" dirty="0" smtClean="0">
                          <a:latin typeface="Cambria Math" panose="02040503050406030204" pitchFamily="18" charset="0"/>
                        </a:rPr>
                        <m:t>𝛆</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𝒍</m:t>
                      </m:r>
                    </m:oMath>
                  </m:oMathPara>
                </a14:m>
                <a:endParaRPr lang="zh-CN" altLang="en-US" dirty="0"/>
              </a:p>
            </p:txBody>
          </p:sp>
        </mc:Choice>
        <mc:Fallback>
          <p:sp>
            <p:nvSpPr>
              <p:cNvPr id="9" name="文本框 8">
                <a:extLst>
                  <a:ext uri="{FF2B5EF4-FFF2-40B4-BE49-F238E27FC236}">
                    <a16:creationId xmlns:a16="http://schemas.microsoft.com/office/drawing/2014/main" id="{7B06E43F-8CAA-A71F-6BCF-966DEC6B12DD}"/>
                  </a:ext>
                </a:extLst>
              </p:cNvPr>
              <p:cNvSpPr txBox="1">
                <a:spLocks noRot="1" noChangeAspect="1" noMove="1" noResize="1" noEditPoints="1" noAdjustHandles="1" noChangeArrowheads="1" noChangeShapeType="1" noTextEdit="1"/>
              </p:cNvSpPr>
              <p:nvPr/>
            </p:nvSpPr>
            <p:spPr>
              <a:xfrm>
                <a:off x="979955" y="2770325"/>
                <a:ext cx="579905" cy="369332"/>
              </a:xfrm>
              <a:prstGeom prst="rect">
                <a:avLst/>
              </a:prstGeom>
              <a:blipFill>
                <a:blip r:embed="rId5"/>
                <a:stretch>
                  <a:fillRect b="-147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3ADE0D9B-24CD-A34C-7130-1DEEAE536BFE}"/>
                  </a:ext>
                </a:extLst>
              </p:cNvPr>
              <p:cNvSpPr txBox="1"/>
              <p:nvPr/>
            </p:nvSpPr>
            <p:spPr>
              <a:xfrm>
                <a:off x="979956" y="3672286"/>
                <a:ext cx="57990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800" b="1" i="1" dirty="0" smtClean="0">
                          <a:latin typeface="Cambria Math" panose="02040503050406030204" pitchFamily="18" charset="0"/>
                        </a:rPr>
                        <m:t>𝛆</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𝒍</m:t>
                      </m:r>
                    </m:oMath>
                  </m:oMathPara>
                </a14:m>
                <a:endParaRPr lang="zh-CN" altLang="en-US" dirty="0"/>
              </a:p>
            </p:txBody>
          </p:sp>
        </mc:Choice>
        <mc:Fallback>
          <p:sp>
            <p:nvSpPr>
              <p:cNvPr id="10" name="文本框 9">
                <a:extLst>
                  <a:ext uri="{FF2B5EF4-FFF2-40B4-BE49-F238E27FC236}">
                    <a16:creationId xmlns:a16="http://schemas.microsoft.com/office/drawing/2014/main" id="{3ADE0D9B-24CD-A34C-7130-1DEEAE536BFE}"/>
                  </a:ext>
                </a:extLst>
              </p:cNvPr>
              <p:cNvSpPr txBox="1">
                <a:spLocks noRot="1" noChangeAspect="1" noMove="1" noResize="1" noEditPoints="1" noAdjustHandles="1" noChangeArrowheads="1" noChangeShapeType="1" noTextEdit="1"/>
              </p:cNvSpPr>
              <p:nvPr/>
            </p:nvSpPr>
            <p:spPr>
              <a:xfrm>
                <a:off x="979956" y="3672286"/>
                <a:ext cx="579905" cy="369332"/>
              </a:xfrm>
              <a:prstGeom prst="rect">
                <a:avLst/>
              </a:prstGeom>
              <a:blipFill>
                <a:blip r:embed="rId6"/>
                <a:stretch>
                  <a:fillRect b="-147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00656E8A-21F3-3672-68DB-8A90201E7327}"/>
                  </a:ext>
                </a:extLst>
              </p:cNvPr>
              <p:cNvSpPr txBox="1"/>
              <p:nvPr/>
            </p:nvSpPr>
            <p:spPr>
              <a:xfrm>
                <a:off x="8238453" y="2300269"/>
                <a:ext cx="3196758" cy="2120452"/>
              </a:xfrm>
              <a:prstGeom prst="rect">
                <a:avLst/>
              </a:prstGeom>
              <a:noFill/>
            </p:spPr>
            <p:txBody>
              <a:bodyPr wrap="square" rtlCol="0">
                <a:spAutoFit/>
              </a:bodyPr>
              <a:lstStyle/>
              <a:p>
                <a:pPr>
                  <a:lnSpc>
                    <a:spcPct val="150000"/>
                  </a:lnSpc>
                </a:pPr>
                <a:r>
                  <a:rPr lang="zh-CN" altLang="en-US" dirty="0"/>
                  <a:t>数据收集器从每个用户接收</a:t>
                </a:r>
                <a14:m>
                  <m:oMath xmlns:m="http://schemas.openxmlformats.org/officeDocument/2006/math">
                    <m:r>
                      <a:rPr lang="en-US" altLang="zh-CN" i="1" dirty="0" smtClean="0">
                        <a:latin typeface="Cambria Math" panose="02040503050406030204" pitchFamily="18" charset="0"/>
                      </a:rPr>
                      <m:t>𝑙</m:t>
                    </m:r>
                  </m:oMath>
                </a14:m>
                <a:r>
                  <a:rPr lang="zh-CN" altLang="en-US" dirty="0"/>
                  <a:t>个独立的数据发布，生成</a:t>
                </a:r>
                <a14:m>
                  <m:oMath xmlns:m="http://schemas.openxmlformats.org/officeDocument/2006/math">
                    <m:r>
                      <a:rPr lang="en-US" altLang="zh-CN" i="1" dirty="0" smtClean="0">
                        <a:latin typeface="Cambria Math" panose="02040503050406030204" pitchFamily="18" charset="0"/>
                      </a:rPr>
                      <m:t>𝑙</m:t>
                    </m:r>
                  </m:oMath>
                </a14:m>
                <a:r>
                  <a:rPr lang="zh-CN" altLang="en-US" dirty="0"/>
                  <a:t>个简洁的直方图，之后，它将这些简洁的直方图</a:t>
                </a:r>
                <a:r>
                  <a:rPr lang="zh-CN" altLang="en-US" b="1" dirty="0"/>
                  <a:t>聚合</a:t>
                </a:r>
                <a:r>
                  <a:rPr lang="zh-CN" altLang="en-US" dirty="0"/>
                  <a:t>成一个直方图。（</a:t>
                </a:r>
                <a:r>
                  <a:rPr lang="zh-CN" altLang="en-US" dirty="0">
                    <a:solidFill>
                      <a:srgbClr val="FF0000"/>
                    </a:solidFill>
                  </a:rPr>
                  <a:t>会累积误差</a:t>
                </a:r>
                <a:r>
                  <a:rPr lang="zh-CN" altLang="en-US" dirty="0"/>
                  <a:t>）</a:t>
                </a:r>
              </a:p>
            </p:txBody>
          </p:sp>
        </mc:Choice>
        <mc:Fallback>
          <p:sp>
            <p:nvSpPr>
              <p:cNvPr id="11" name="文本框 10">
                <a:extLst>
                  <a:ext uri="{FF2B5EF4-FFF2-40B4-BE49-F238E27FC236}">
                    <a16:creationId xmlns:a16="http://schemas.microsoft.com/office/drawing/2014/main" id="{00656E8A-21F3-3672-68DB-8A90201E7327}"/>
                  </a:ext>
                </a:extLst>
              </p:cNvPr>
              <p:cNvSpPr txBox="1">
                <a:spLocks noRot="1" noChangeAspect="1" noMove="1" noResize="1" noEditPoints="1" noAdjustHandles="1" noChangeArrowheads="1" noChangeShapeType="1" noTextEdit="1"/>
              </p:cNvSpPr>
              <p:nvPr/>
            </p:nvSpPr>
            <p:spPr>
              <a:xfrm>
                <a:off x="8238453" y="2300269"/>
                <a:ext cx="3196758" cy="2120452"/>
              </a:xfrm>
              <a:prstGeom prst="rect">
                <a:avLst/>
              </a:prstGeom>
              <a:blipFill>
                <a:blip r:embed="rId7"/>
                <a:stretch>
                  <a:fillRect l="-1524" r="-762" b="-37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856102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University of Malaya">
      <a:dk1>
        <a:srgbClr val="000000"/>
      </a:dk1>
      <a:lt1>
        <a:srgbClr val="FFFFFF"/>
      </a:lt1>
      <a:dk2>
        <a:srgbClr val="768395"/>
      </a:dk2>
      <a:lt2>
        <a:srgbClr val="F0F0F0"/>
      </a:lt2>
      <a:accent1>
        <a:srgbClr val="019844"/>
      </a:accent1>
      <a:accent2>
        <a:srgbClr val="E82209"/>
      </a:accent2>
      <a:accent3>
        <a:srgbClr val="FCC300"/>
      </a:accent3>
      <a:accent4>
        <a:srgbClr val="0B52A2"/>
      </a:accent4>
      <a:accent5>
        <a:srgbClr val="0D8ECC"/>
      </a:accent5>
      <a:accent6>
        <a:srgbClr val="ABDBDF"/>
      </a:accent6>
      <a:hlink>
        <a:srgbClr val="4472C4"/>
      </a:hlink>
      <a:folHlink>
        <a:srgbClr val="BFBFBF"/>
      </a:folHlink>
    </a:clrScheme>
    <a:fontScheme name="tdl3kz1d">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1617</TotalTime>
  <Words>3047</Words>
  <Application>Microsoft Office PowerPoint</Application>
  <PresentationFormat>宽屏</PresentationFormat>
  <Paragraphs>242</Paragraphs>
  <Slides>29</Slides>
  <Notes>3</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29</vt:i4>
      </vt:variant>
    </vt:vector>
  </HeadingPairs>
  <TitlesOfParts>
    <vt:vector size="38" baseType="lpstr">
      <vt:lpstr>PingFang SC</vt:lpstr>
      <vt:lpstr>等线</vt:lpstr>
      <vt:lpstr>等线 Light</vt:lpstr>
      <vt:lpstr>宋体</vt:lpstr>
      <vt:lpstr>Arial</vt:lpstr>
      <vt:lpstr>Cambria Math</vt:lpstr>
      <vt:lpstr>Roboto</vt:lpstr>
      <vt:lpstr>Office 主题​​</vt:lpstr>
      <vt:lpstr>主题5</vt:lpstr>
      <vt:lpstr>PowerPoint 演示文稿</vt:lpstr>
      <vt:lpstr>背景概述</vt:lpstr>
      <vt:lpstr>背景阐述</vt:lpstr>
      <vt:lpstr>背景阐述</vt:lpstr>
      <vt:lpstr>先前方案</vt:lpstr>
      <vt:lpstr>先前方案</vt:lpstr>
      <vt:lpstr>问题描述</vt:lpstr>
      <vt:lpstr>Naive Solution</vt:lpstr>
      <vt:lpstr>Naive Solution</vt:lpstr>
      <vt:lpstr>Naive Solution</vt:lpstr>
      <vt:lpstr>LDPMiner Design</vt:lpstr>
      <vt:lpstr>LDPMiner Design</vt:lpstr>
      <vt:lpstr>LDPMiner Design</vt:lpstr>
      <vt:lpstr>LDPMiner: Set-valued data sampling</vt:lpstr>
      <vt:lpstr>Building Blocks 构建块</vt:lpstr>
      <vt:lpstr>Sampling Method</vt:lpstr>
      <vt:lpstr>Sampling Method</vt:lpstr>
      <vt:lpstr>效用分析</vt:lpstr>
      <vt:lpstr>Design of Phase 1</vt:lpstr>
      <vt:lpstr>Design of Phase 2</vt:lpstr>
      <vt:lpstr>Optimization 优化技术</vt:lpstr>
      <vt:lpstr>Optimization 优化技术</vt:lpstr>
      <vt:lpstr>实验评估</vt:lpstr>
      <vt:lpstr>实验评估</vt:lpstr>
      <vt:lpstr>实验评估</vt:lpstr>
      <vt:lpstr>实验评估</vt:lpstr>
      <vt:lpstr>参数影响</vt:lpstr>
      <vt:lpstr>参数影响</vt:lpstr>
      <vt:lpstr>总结和未来工作</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鑫</dc:creator>
  <cp:lastModifiedBy>刘 鑫</cp:lastModifiedBy>
  <cp:revision>89</cp:revision>
  <dcterms:created xsi:type="dcterms:W3CDTF">2022-10-31T00:06:23Z</dcterms:created>
  <dcterms:modified xsi:type="dcterms:W3CDTF">2022-11-02T08:51:25Z</dcterms:modified>
</cp:coreProperties>
</file>